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5143500" cx="9144000"/>
  <p:notesSz cx="6858000" cy="9144000"/>
  <p:embeddedFontLst>
    <p:embeddedFont>
      <p:font typeface="Lobster"/>
      <p:regular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24" Type="http://schemas.openxmlformats.org/officeDocument/2006/relationships/font" Target="fonts/Lobster-regular.fntdata"/><Relationship Id="rId12" Type="http://schemas.openxmlformats.org/officeDocument/2006/relationships/slide" Target="slides/slide7.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g8269387018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8269387018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rgbClr val="525252"/>
                </a:solidFill>
                <a:highlight>
                  <a:srgbClr val="FFFFFF"/>
                </a:highlight>
              </a:rPr>
              <a:t>A graphic organizer is a way to visually organize your ideas. It can help put your thoughts into place and help you see information at a glance. Organizers can also help you see how ideas are connected, where they might fit into your paper, and where they may need further development. Graphic Organizers are used for studying not on the actual test day. </a:t>
            </a:r>
            <a:endParaRPr sz="1200">
              <a:solidFill>
                <a:srgbClr val="525252"/>
              </a:solidFill>
              <a:highlight>
                <a:srgbClr val="FFFFFF"/>
              </a:highlight>
            </a:endParaRPr>
          </a:p>
          <a:p>
            <a:pPr indent="0" lvl="0" marL="0" rtl="0" algn="l">
              <a:spcBef>
                <a:spcPts val="0"/>
              </a:spcBef>
              <a:spcAft>
                <a:spcPts val="0"/>
              </a:spcAft>
              <a:buNone/>
            </a:pPr>
            <a:r>
              <a:t/>
            </a:r>
            <a:endParaRPr sz="1200">
              <a:solidFill>
                <a:srgbClr val="525252"/>
              </a:solidFill>
              <a:highlight>
                <a:srgbClr val="FFFFFF"/>
              </a:highlight>
            </a:endParaRPr>
          </a:p>
          <a:p>
            <a:pPr indent="0" lvl="0" marL="0" rtl="0" algn="l">
              <a:lnSpc>
                <a:spcPct val="115000"/>
              </a:lnSpc>
              <a:spcBef>
                <a:spcPts val="0"/>
              </a:spcBef>
              <a:spcAft>
                <a:spcPts val="0"/>
              </a:spcAft>
              <a:buNone/>
            </a:pPr>
            <a:r>
              <a:t/>
            </a:r>
            <a:endParaRPr sz="1800">
              <a:solidFill>
                <a:srgbClr val="FFFFFF"/>
              </a:solidFill>
              <a:highlight>
                <a:srgbClr val="FFFFFF"/>
              </a:highlight>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Google Shape;112;g8269387018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8269387018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rgbClr val="525252"/>
                </a:solidFill>
                <a:highlight>
                  <a:srgbClr val="FFFFFF"/>
                </a:highlight>
              </a:rPr>
              <a:t>This is an excellent strategy for creating both short answer paragraphs and full essays. It includes all of the elements you would need to get the best score possible!</a:t>
            </a:r>
            <a:endParaRPr sz="1200">
              <a:solidFill>
                <a:srgbClr val="525252"/>
              </a:solidFill>
              <a:highlight>
                <a:srgbClr val="FFFFFF"/>
              </a:highlight>
            </a:endParaRPr>
          </a:p>
          <a:p>
            <a:pPr indent="0" lvl="0" marL="0" rtl="0" algn="l">
              <a:lnSpc>
                <a:spcPct val="115000"/>
              </a:lnSpc>
              <a:spcBef>
                <a:spcPts val="0"/>
              </a:spcBef>
              <a:spcAft>
                <a:spcPts val="0"/>
              </a:spcAft>
              <a:buNone/>
            </a:pPr>
            <a:r>
              <a:t/>
            </a:r>
            <a:endParaRPr sz="1800">
              <a:solidFill>
                <a:srgbClr val="FFFFFF"/>
              </a:solidFill>
              <a:highlight>
                <a:srgbClr val="FFFFFF"/>
              </a:highlight>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Google Shape;120;g8269387018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8269387018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800">
              <a:solidFill>
                <a:srgbClr val="FFFFFF"/>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Google Shape;127;g8269387018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8269387018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800">
              <a:solidFill>
                <a:srgbClr val="FFFFFF"/>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Google Shape;134;g8269387018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8269387018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800">
              <a:solidFill>
                <a:srgbClr val="FFFFFF"/>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0" name="Shape 140"/>
        <p:cNvGrpSpPr/>
        <p:nvPr/>
      </p:nvGrpSpPr>
      <p:grpSpPr>
        <a:xfrm>
          <a:off x="0" y="0"/>
          <a:ext cx="0" cy="0"/>
          <a:chOff x="0" y="0"/>
          <a:chExt cx="0" cy="0"/>
        </a:xfrm>
      </p:grpSpPr>
      <p:sp>
        <p:nvSpPr>
          <p:cNvPr id="141" name="Google Shape;141;g8269387018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8269387018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800">
              <a:solidFill>
                <a:srgbClr val="FFFFFF"/>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Google Shape;148;g8269387018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8269387018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b="1" sz="1000"/>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Google Shape;154;g724cf31e9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724cf31e9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9" name="Shape 159"/>
        <p:cNvGrpSpPr/>
        <p:nvPr/>
      </p:nvGrpSpPr>
      <p:grpSpPr>
        <a:xfrm>
          <a:off x="0" y="0"/>
          <a:ext cx="0" cy="0"/>
          <a:chOff x="0" y="0"/>
          <a:chExt cx="0" cy="0"/>
        </a:xfrm>
      </p:grpSpPr>
      <p:sp>
        <p:nvSpPr>
          <p:cNvPr id="160" name="Google Shape;160;g8269387018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8269387018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b="1" sz="100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Google Shape;58;g71f4944e1d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71f4944e1d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800"/>
              </a:spcAft>
              <a:buNone/>
            </a:pPr>
            <a:r>
              <a:rPr lang="en" sz="1050">
                <a:solidFill>
                  <a:srgbClr val="333333"/>
                </a:solidFill>
              </a:rPr>
              <a:t>You can use this self check to figure out where you most need to focus your growth as a learner.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Google Shape;64;g71f4944e1d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71f4944e1d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200">
              <a:highlight>
                <a:srgbClr val="FFFFFF"/>
              </a:highlight>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Google Shape;70;g826938701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826938701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800">
              <a:solidFill>
                <a:srgbClr val="FFFFFF"/>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Google Shape;76;g71f4944e1d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71f4944e1d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050">
                <a:solidFill>
                  <a:srgbClr val="333333"/>
                </a:solidFill>
              </a:rPr>
              <a:t>Choosing the best place for you to study is very important. Here are a few suggestions for choosing the best study environment for you!</a:t>
            </a:r>
            <a:endParaRPr sz="1050">
              <a:solidFill>
                <a:srgbClr val="333333"/>
              </a:solidFill>
            </a:endParaRPr>
          </a:p>
          <a:p>
            <a:pPr indent="0" lvl="0" marL="0" rtl="0" algn="l">
              <a:lnSpc>
                <a:spcPct val="115000"/>
              </a:lnSpc>
              <a:spcBef>
                <a:spcPts val="800"/>
              </a:spcBef>
              <a:spcAft>
                <a:spcPts val="800"/>
              </a:spcAft>
              <a:buNone/>
            </a:pPr>
            <a:r>
              <a:rPr lang="en" sz="1050">
                <a:solidFill>
                  <a:srgbClr val="333333"/>
                </a:solidFill>
              </a:rPr>
              <a:t>Electronics can sometimes be what distracts us the most.  Put your social media on mute, take off your smart watch.  Dedicate the time you have to studying. </a:t>
            </a:r>
            <a:endParaRPr sz="1050">
              <a:solidFill>
                <a:srgbClr val="333333"/>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Google Shape;82;g71f4944e1d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71f4944e1d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71f4944e1d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71f4944e1d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60000"/>
              </a:lnSpc>
              <a:spcBef>
                <a:spcPts val="0"/>
              </a:spcBef>
              <a:spcAft>
                <a:spcPts val="0"/>
              </a:spcAft>
              <a:buNone/>
            </a:pPr>
            <a:r>
              <a:t/>
            </a:r>
            <a:endParaRPr>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g8269387018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8269387018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g8269387018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8269387018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800">
              <a:solidFill>
                <a:srgbClr val="FFFFFF"/>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1600"/>
              </a:spcBef>
              <a:spcAft>
                <a:spcPts val="0"/>
              </a:spcAft>
              <a:buClr>
                <a:schemeClr val="dk1"/>
              </a:buClr>
              <a:buSzPts val="1400"/>
              <a:buChar char="○"/>
              <a:defRPr>
                <a:solidFill>
                  <a:schemeClr val="dk1"/>
                </a:solidFill>
              </a:defRPr>
            </a:lvl2pPr>
            <a:lvl3pPr indent="-317500" lvl="2" marL="1371600">
              <a:spcBef>
                <a:spcPts val="1600"/>
              </a:spcBef>
              <a:spcAft>
                <a:spcPts val="0"/>
              </a:spcAft>
              <a:buClr>
                <a:schemeClr val="dk1"/>
              </a:buClr>
              <a:buSzPts val="1400"/>
              <a:buChar char="■"/>
              <a:defRPr>
                <a:solidFill>
                  <a:schemeClr val="dk1"/>
                </a:solidFill>
              </a:defRPr>
            </a:lvl3pPr>
            <a:lvl4pPr indent="-317500" lvl="3" marL="1828800">
              <a:spcBef>
                <a:spcPts val="1600"/>
              </a:spcBef>
              <a:spcAft>
                <a:spcPts val="0"/>
              </a:spcAft>
              <a:buClr>
                <a:schemeClr val="dk1"/>
              </a:buClr>
              <a:buSzPts val="1400"/>
              <a:buChar char="●"/>
              <a:defRPr>
                <a:solidFill>
                  <a:schemeClr val="dk1"/>
                </a:solidFill>
              </a:defRPr>
            </a:lvl4pPr>
            <a:lvl5pPr indent="-317500" lvl="4" marL="2286000">
              <a:spcBef>
                <a:spcPts val="1600"/>
              </a:spcBef>
              <a:spcAft>
                <a:spcPts val="0"/>
              </a:spcAft>
              <a:buClr>
                <a:schemeClr val="dk1"/>
              </a:buClr>
              <a:buSzPts val="1400"/>
              <a:buChar char="○"/>
              <a:defRPr>
                <a:solidFill>
                  <a:schemeClr val="dk1"/>
                </a:solidFill>
              </a:defRPr>
            </a:lvl5pPr>
            <a:lvl6pPr indent="-317500" lvl="5" marL="2743200">
              <a:spcBef>
                <a:spcPts val="1600"/>
              </a:spcBef>
              <a:spcAft>
                <a:spcPts val="0"/>
              </a:spcAft>
              <a:buClr>
                <a:schemeClr val="dk1"/>
              </a:buClr>
              <a:buSzPts val="1400"/>
              <a:buChar char="■"/>
              <a:defRPr>
                <a:solidFill>
                  <a:schemeClr val="dk1"/>
                </a:solidFill>
              </a:defRPr>
            </a:lvl6pPr>
            <a:lvl7pPr indent="-317500" lvl="6" marL="3200400">
              <a:spcBef>
                <a:spcPts val="1600"/>
              </a:spcBef>
              <a:spcAft>
                <a:spcPts val="0"/>
              </a:spcAft>
              <a:buClr>
                <a:schemeClr val="dk1"/>
              </a:buClr>
              <a:buSzPts val="1400"/>
              <a:buChar char="●"/>
              <a:defRPr>
                <a:solidFill>
                  <a:schemeClr val="dk1"/>
                </a:solidFill>
              </a:defRPr>
            </a:lvl7pPr>
            <a:lvl8pPr indent="-317500" lvl="7" marL="3657600">
              <a:spcBef>
                <a:spcPts val="1600"/>
              </a:spcBef>
              <a:spcAft>
                <a:spcPts val="0"/>
              </a:spcAft>
              <a:buClr>
                <a:schemeClr val="dk1"/>
              </a:buClr>
              <a:buSzPts val="1400"/>
              <a:buChar char="○"/>
              <a:defRPr>
                <a:solidFill>
                  <a:schemeClr val="dk1"/>
                </a:solidFill>
              </a:defRPr>
            </a:lvl8pPr>
            <a:lvl9pPr indent="-317500" lvl="8" marL="4114800">
              <a:spcBef>
                <a:spcPts val="1600"/>
              </a:spcBef>
              <a:spcAft>
                <a:spcPts val="160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1600"/>
              </a:spcBef>
              <a:spcAft>
                <a:spcPts val="0"/>
              </a:spcAft>
              <a:buClr>
                <a:schemeClr val="lt2"/>
              </a:buClr>
              <a:buSzPts val="1400"/>
              <a:buChar char="○"/>
              <a:defRPr>
                <a:solidFill>
                  <a:schemeClr val="lt2"/>
                </a:solidFill>
              </a:defRPr>
            </a:lvl2pPr>
            <a:lvl3pPr indent="-317500" lvl="2" marL="1371600">
              <a:lnSpc>
                <a:spcPct val="115000"/>
              </a:lnSpc>
              <a:spcBef>
                <a:spcPts val="1600"/>
              </a:spcBef>
              <a:spcAft>
                <a:spcPts val="0"/>
              </a:spcAft>
              <a:buClr>
                <a:schemeClr val="lt2"/>
              </a:buClr>
              <a:buSzPts val="1400"/>
              <a:buChar char="■"/>
              <a:defRPr>
                <a:solidFill>
                  <a:schemeClr val="lt2"/>
                </a:solidFill>
              </a:defRPr>
            </a:lvl3pPr>
            <a:lvl4pPr indent="-317500" lvl="3" marL="1828800">
              <a:lnSpc>
                <a:spcPct val="115000"/>
              </a:lnSpc>
              <a:spcBef>
                <a:spcPts val="1600"/>
              </a:spcBef>
              <a:spcAft>
                <a:spcPts val="0"/>
              </a:spcAft>
              <a:buClr>
                <a:schemeClr val="lt2"/>
              </a:buClr>
              <a:buSzPts val="1400"/>
              <a:buChar char="●"/>
              <a:defRPr>
                <a:solidFill>
                  <a:schemeClr val="lt2"/>
                </a:solidFill>
              </a:defRPr>
            </a:lvl4pPr>
            <a:lvl5pPr indent="-317500" lvl="4" marL="2286000">
              <a:lnSpc>
                <a:spcPct val="115000"/>
              </a:lnSpc>
              <a:spcBef>
                <a:spcPts val="1600"/>
              </a:spcBef>
              <a:spcAft>
                <a:spcPts val="0"/>
              </a:spcAft>
              <a:buClr>
                <a:schemeClr val="lt2"/>
              </a:buClr>
              <a:buSzPts val="1400"/>
              <a:buChar char="○"/>
              <a:defRPr>
                <a:solidFill>
                  <a:schemeClr val="lt2"/>
                </a:solidFill>
              </a:defRPr>
            </a:lvl5pPr>
            <a:lvl6pPr indent="-317500" lvl="5" marL="2743200">
              <a:lnSpc>
                <a:spcPct val="115000"/>
              </a:lnSpc>
              <a:spcBef>
                <a:spcPts val="1600"/>
              </a:spcBef>
              <a:spcAft>
                <a:spcPts val="0"/>
              </a:spcAft>
              <a:buClr>
                <a:schemeClr val="lt2"/>
              </a:buClr>
              <a:buSzPts val="1400"/>
              <a:buChar char="■"/>
              <a:defRPr>
                <a:solidFill>
                  <a:schemeClr val="lt2"/>
                </a:solidFill>
              </a:defRPr>
            </a:lvl6pPr>
            <a:lvl7pPr indent="-317500" lvl="6" marL="3200400">
              <a:lnSpc>
                <a:spcPct val="115000"/>
              </a:lnSpc>
              <a:spcBef>
                <a:spcPts val="1600"/>
              </a:spcBef>
              <a:spcAft>
                <a:spcPts val="0"/>
              </a:spcAft>
              <a:buClr>
                <a:schemeClr val="lt2"/>
              </a:buClr>
              <a:buSzPts val="1400"/>
              <a:buChar char="●"/>
              <a:defRPr>
                <a:solidFill>
                  <a:schemeClr val="lt2"/>
                </a:solidFill>
              </a:defRPr>
            </a:lvl7pPr>
            <a:lvl8pPr indent="-317500" lvl="7" marL="3657600">
              <a:lnSpc>
                <a:spcPct val="115000"/>
              </a:lnSpc>
              <a:spcBef>
                <a:spcPts val="1600"/>
              </a:spcBef>
              <a:spcAft>
                <a:spcPts val="0"/>
              </a:spcAft>
              <a:buClr>
                <a:schemeClr val="lt2"/>
              </a:buClr>
              <a:buSzPts val="1400"/>
              <a:buChar char="○"/>
              <a:defRPr>
                <a:solidFill>
                  <a:schemeClr val="lt2"/>
                </a:solidFill>
              </a:defRPr>
            </a:lvl8pPr>
            <a:lvl9pPr indent="-317500" lvl="8" marL="4114800">
              <a:lnSpc>
                <a:spcPct val="115000"/>
              </a:lnSpc>
              <a:spcBef>
                <a:spcPts val="1600"/>
              </a:spcBef>
              <a:spcAft>
                <a:spcPts val="160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1.xml"/><Relationship Id="rId3" Type="http://schemas.openxmlformats.org/officeDocument/2006/relationships/image" Target="../media/image7.png"/><Relationship Id="rId4" Type="http://schemas.openxmlformats.org/officeDocument/2006/relationships/hyperlink" Target="http://www.youtube.com/watch?v=h1dQvPtwp0I" TargetMode="External"/><Relationship Id="rId5" Type="http://schemas.openxmlformats.org/officeDocument/2006/relationships/image" Target="../media/image4.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3.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hyperlink" Target="http://www.youtube.com/watch?v=-ldmqIBHNo0" TargetMode="External"/><Relationship Id="rId4" Type="http://schemas.openxmlformats.org/officeDocument/2006/relationships/image" Target="../media/image5.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6.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hyperlink" Target="https://disability.louisiana.edu/content/affiliated-organizations/student-support-services-disabilit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rdw.rowan.edu/cgi/viewcontent.cgi?article=1637&amp;context=etd" TargetMode="External"/><Relationship Id="rId4" Type="http://schemas.openxmlformats.org/officeDocument/2006/relationships/hyperlink" Target="https://www.sanvello.com/blog/panicked-to-prepared-how-mindfulness-reduces-test-anxiety/#" TargetMode="External"/><Relationship Id="rId5" Type="http://schemas.openxmlformats.org/officeDocument/2006/relationships/hyperlink" Target="https://www.northwestern.edu/breathe/test-anxiety/"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www.educationplanner.org/students/self-assessments/learning-styles.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www.quizlet.co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5400">
                <a:solidFill>
                  <a:srgbClr val="FFFFFF"/>
                </a:solidFill>
                <a:latin typeface="Lobster"/>
                <a:ea typeface="Lobster"/>
                <a:cs typeface="Lobster"/>
                <a:sym typeface="Lobster"/>
              </a:rPr>
              <a:t>Test Taking and Studying Strategies</a:t>
            </a:r>
            <a:endParaRPr>
              <a:solidFill>
                <a:srgbClr val="FFFFFF"/>
              </a:solidFill>
              <a:latin typeface="Lobster"/>
              <a:ea typeface="Lobster"/>
              <a:cs typeface="Lobster"/>
              <a:sym typeface="Lobste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The University of Louisiana at Lafayette</a:t>
            </a:r>
            <a:endParaRPr/>
          </a:p>
          <a:p>
            <a:pPr indent="0" lvl="0" marL="0" rtl="0" algn="ctr">
              <a:spcBef>
                <a:spcPts val="0"/>
              </a:spcBef>
              <a:spcAft>
                <a:spcPts val="0"/>
              </a:spcAft>
              <a:buNone/>
            </a:pPr>
            <a:r>
              <a:rPr lang="en"/>
              <a:t>Office of Disability Services</a:t>
            </a:r>
            <a:endParaRPr/>
          </a:p>
        </p:txBody>
      </p:sp>
      <p:pic>
        <p:nvPicPr>
          <p:cNvPr id="56" name="Google Shape;56;p13"/>
          <p:cNvPicPr preferRelativeResize="0"/>
          <p:nvPr/>
        </p:nvPicPr>
        <p:blipFill rotWithShape="1">
          <a:blip r:embed="rId3">
            <a:alphaModFix/>
          </a:blip>
          <a:srcRect b="0" l="0" r="14317" t="0"/>
          <a:stretch/>
        </p:blipFill>
        <p:spPr>
          <a:xfrm>
            <a:off x="4257788" y="3940250"/>
            <a:ext cx="628425" cy="6191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Google Shape;109;p22"/>
          <p:cNvSpPr txBox="1"/>
          <p:nvPr>
            <p:ph type="title"/>
          </p:nvPr>
        </p:nvSpPr>
        <p:spPr>
          <a:xfrm>
            <a:off x="311700" y="1920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Lobster"/>
                <a:ea typeface="Lobster"/>
                <a:cs typeface="Lobster"/>
                <a:sym typeface="Lobster"/>
              </a:rPr>
              <a:t>How to Study for an Essay or Short Answer Test</a:t>
            </a:r>
            <a:endParaRPr/>
          </a:p>
        </p:txBody>
      </p:sp>
      <p:sp>
        <p:nvSpPr>
          <p:cNvPr id="110" name="Google Shape;110;p22"/>
          <p:cNvSpPr txBox="1"/>
          <p:nvPr>
            <p:ph idx="1" type="body"/>
          </p:nvPr>
        </p:nvSpPr>
        <p:spPr>
          <a:xfrm>
            <a:off x="311700" y="927625"/>
            <a:ext cx="8520600" cy="34164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Clr>
                <a:srgbClr val="FFFFFF"/>
              </a:buClr>
              <a:buSzPts val="1600"/>
              <a:buAutoNum type="arabicPeriod"/>
            </a:pPr>
            <a:r>
              <a:rPr lang="en" sz="1600">
                <a:solidFill>
                  <a:srgbClr val="FFFFFF"/>
                </a:solidFill>
              </a:rPr>
              <a:t>Review study guides, powerpoints, notes, practice tests, textbooks and predict what will be a likely short answer or essay question and make a list of those ideas.  If you don’t get a study guide, ask yourself questions that your professor might ask. Include “What”, “Who”, “Where”, “When” and (especially)  “How” and “Why” questions.  Writing down the answers to your questions becomes your own study guide. On a History exam for example topics could include:</a:t>
            </a:r>
            <a:endParaRPr sz="1400">
              <a:solidFill>
                <a:srgbClr val="FFFFFF"/>
              </a:solidFill>
            </a:endParaRPr>
          </a:p>
          <a:p>
            <a:pPr indent="-317500" lvl="0" marL="914400" rtl="0" algn="l">
              <a:spcBef>
                <a:spcPts val="0"/>
              </a:spcBef>
              <a:spcAft>
                <a:spcPts val="0"/>
              </a:spcAft>
              <a:buClr>
                <a:srgbClr val="FFFFFF"/>
              </a:buClr>
              <a:buSzPts val="1400"/>
              <a:buChar char="●"/>
            </a:pPr>
            <a:r>
              <a:rPr lang="en" sz="1400">
                <a:solidFill>
                  <a:srgbClr val="FFFFFF"/>
                </a:solidFill>
              </a:rPr>
              <a:t>The impact of European discovery and colonization upon indigenous societies.</a:t>
            </a:r>
            <a:endParaRPr sz="1400">
              <a:solidFill>
                <a:srgbClr val="FFFFFF"/>
              </a:solidFill>
            </a:endParaRPr>
          </a:p>
          <a:p>
            <a:pPr indent="-317500" lvl="0" marL="914400" rtl="0" algn="l">
              <a:spcBef>
                <a:spcPts val="0"/>
              </a:spcBef>
              <a:spcAft>
                <a:spcPts val="0"/>
              </a:spcAft>
              <a:buClr>
                <a:srgbClr val="FFFFFF"/>
              </a:buClr>
              <a:buSzPts val="1400"/>
              <a:buChar char="●"/>
            </a:pPr>
            <a:r>
              <a:rPr lang="en" sz="1400">
                <a:solidFill>
                  <a:srgbClr val="FFFFFF"/>
                </a:solidFill>
              </a:rPr>
              <a:t>The origins and nature of slavery and resistance to it</a:t>
            </a:r>
            <a:endParaRPr sz="1400">
              <a:solidFill>
                <a:srgbClr val="FFFFFF"/>
              </a:solidFill>
            </a:endParaRPr>
          </a:p>
          <a:p>
            <a:pPr indent="-317500" lvl="0" marL="914400" rtl="0" algn="l">
              <a:spcBef>
                <a:spcPts val="0"/>
              </a:spcBef>
              <a:spcAft>
                <a:spcPts val="0"/>
              </a:spcAft>
              <a:buClr>
                <a:srgbClr val="FFFFFF"/>
              </a:buClr>
              <a:buSzPts val="1400"/>
              <a:buChar char="●"/>
            </a:pPr>
            <a:r>
              <a:rPr lang="en" sz="1400">
                <a:solidFill>
                  <a:srgbClr val="FFFFFF"/>
                </a:solidFill>
              </a:rPr>
              <a:t>The history of women, changing gender roles, and family structures</a:t>
            </a:r>
            <a:endParaRPr sz="1400">
              <a:solidFill>
                <a:srgbClr val="FFFFFF"/>
              </a:solidFill>
            </a:endParaRPr>
          </a:p>
          <a:p>
            <a:pPr indent="-317500" lvl="0" marL="914400" rtl="0" algn="l">
              <a:spcBef>
                <a:spcPts val="0"/>
              </a:spcBef>
              <a:spcAft>
                <a:spcPts val="0"/>
              </a:spcAft>
              <a:buClr>
                <a:srgbClr val="FFFFFF"/>
              </a:buClr>
              <a:buSzPts val="1400"/>
              <a:buChar char="●"/>
            </a:pPr>
            <a:r>
              <a:rPr lang="en" sz="1400">
                <a:solidFill>
                  <a:srgbClr val="FFFFFF"/>
                </a:solidFill>
              </a:rPr>
              <a:t>The development and character of colonial societies</a:t>
            </a:r>
            <a:endParaRPr sz="1400">
              <a:solidFill>
                <a:srgbClr val="FFFFFF"/>
              </a:solidFill>
            </a:endParaRPr>
          </a:p>
          <a:p>
            <a:pPr indent="-317500" lvl="0" marL="914400" rtl="0" algn="l">
              <a:spcBef>
                <a:spcPts val="0"/>
              </a:spcBef>
              <a:spcAft>
                <a:spcPts val="0"/>
              </a:spcAft>
              <a:buClr>
                <a:srgbClr val="FFFFFF"/>
              </a:buClr>
              <a:buSzPts val="1400"/>
              <a:buChar char="●"/>
            </a:pPr>
            <a:r>
              <a:rPr lang="en" sz="1400">
                <a:solidFill>
                  <a:srgbClr val="FFFFFF"/>
                </a:solidFill>
              </a:rPr>
              <a:t>British relations with the Atlantic colonies of North America</a:t>
            </a:r>
            <a:endParaRPr sz="1400">
              <a:solidFill>
                <a:srgbClr val="FFFFFF"/>
              </a:solidFill>
            </a:endParaRPr>
          </a:p>
          <a:p>
            <a:pPr indent="-317500" lvl="0" marL="914400" rtl="0" algn="l">
              <a:spcBef>
                <a:spcPts val="0"/>
              </a:spcBef>
              <a:spcAft>
                <a:spcPts val="0"/>
              </a:spcAft>
              <a:buClr>
                <a:srgbClr val="FFFFFF"/>
              </a:buClr>
              <a:buSzPts val="1400"/>
              <a:buChar char="●"/>
            </a:pPr>
            <a:r>
              <a:rPr lang="en" sz="1400">
                <a:solidFill>
                  <a:srgbClr val="FFFFFF"/>
                </a:solidFill>
              </a:rPr>
              <a:t>The changing role of religion in American society</a:t>
            </a:r>
            <a:endParaRPr sz="1400">
              <a:solidFill>
                <a:srgbClr val="FFFFFF"/>
              </a:solidFill>
            </a:endParaRPr>
          </a:p>
          <a:p>
            <a:pPr indent="0" lvl="0" marL="457200" rtl="0" algn="l">
              <a:spcBef>
                <a:spcPts val="0"/>
              </a:spcBef>
              <a:spcAft>
                <a:spcPts val="0"/>
              </a:spcAft>
              <a:buNone/>
            </a:pPr>
            <a:r>
              <a:t/>
            </a:r>
            <a:endParaRPr sz="1400">
              <a:solidFill>
                <a:srgbClr val="FFFFFF"/>
              </a:solidFill>
            </a:endParaRPr>
          </a:p>
          <a:p>
            <a:pPr indent="-330200" lvl="0" marL="457200" rtl="0" algn="l">
              <a:spcBef>
                <a:spcPts val="0"/>
              </a:spcBef>
              <a:spcAft>
                <a:spcPts val="0"/>
              </a:spcAft>
              <a:buClr>
                <a:srgbClr val="FFFFFF"/>
              </a:buClr>
              <a:buSzPts val="1600"/>
              <a:buAutoNum type="arabicPeriod"/>
            </a:pPr>
            <a:r>
              <a:rPr lang="en" sz="1600">
                <a:solidFill>
                  <a:srgbClr val="FFFFFF"/>
                </a:solidFill>
              </a:rPr>
              <a:t>Plan your essay questions ahead by using maps or three-column organizers. Check out the PDF of free graphic organizers to start you off. </a:t>
            </a:r>
            <a:endParaRPr b="1" sz="1600">
              <a:solidFill>
                <a:srgbClr val="FFFFFF"/>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 name="Shape 114"/>
        <p:cNvGrpSpPr/>
        <p:nvPr/>
      </p:nvGrpSpPr>
      <p:grpSpPr>
        <a:xfrm>
          <a:off x="0" y="0"/>
          <a:ext cx="0" cy="0"/>
          <a:chOff x="0" y="0"/>
          <a:chExt cx="0" cy="0"/>
        </a:xfrm>
      </p:grpSpPr>
      <p:sp>
        <p:nvSpPr>
          <p:cNvPr id="115" name="Google Shape;115;p23"/>
          <p:cNvSpPr txBox="1"/>
          <p:nvPr>
            <p:ph type="title"/>
          </p:nvPr>
        </p:nvSpPr>
        <p:spPr>
          <a:xfrm>
            <a:off x="265500" y="514325"/>
            <a:ext cx="2882700" cy="1482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000">
                <a:latin typeface="Lobster"/>
                <a:ea typeface="Lobster"/>
                <a:cs typeface="Lobster"/>
                <a:sym typeface="Lobster"/>
              </a:rPr>
              <a:t>How to Study for an Essay or Short Answer Test</a:t>
            </a:r>
            <a:endParaRPr sz="3000"/>
          </a:p>
        </p:txBody>
      </p:sp>
      <p:pic>
        <p:nvPicPr>
          <p:cNvPr id="116" name="Google Shape;116;p23"/>
          <p:cNvPicPr preferRelativeResize="0"/>
          <p:nvPr/>
        </p:nvPicPr>
        <p:blipFill rotWithShape="1">
          <a:blip r:embed="rId3">
            <a:alphaModFix/>
          </a:blip>
          <a:srcRect b="5146" l="30632" r="31822" t="15057"/>
          <a:stretch/>
        </p:blipFill>
        <p:spPr>
          <a:xfrm>
            <a:off x="3321575" y="217675"/>
            <a:ext cx="5614475" cy="4697299"/>
          </a:xfrm>
          <a:prstGeom prst="rect">
            <a:avLst/>
          </a:prstGeom>
          <a:noFill/>
          <a:ln>
            <a:noFill/>
          </a:ln>
        </p:spPr>
      </p:pic>
      <p:sp>
        <p:nvSpPr>
          <p:cNvPr id="117" name="Google Shape;117;p23"/>
          <p:cNvSpPr txBox="1"/>
          <p:nvPr>
            <p:ph idx="1" type="subTitle"/>
          </p:nvPr>
        </p:nvSpPr>
        <p:spPr>
          <a:xfrm>
            <a:off x="265500" y="2803075"/>
            <a:ext cx="2733900" cy="1235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pic>
        <p:nvPicPr>
          <p:cNvPr id="118" name="Google Shape;118;p23" title="PEEL paragraphs">
            <a:hlinkClick r:id="rId4"/>
          </p:cNvPr>
          <p:cNvPicPr preferRelativeResize="0"/>
          <p:nvPr/>
        </p:nvPicPr>
        <p:blipFill>
          <a:blip r:embed="rId5">
            <a:alphaModFix/>
          </a:blip>
          <a:stretch>
            <a:fillRect/>
          </a:stretch>
        </p:blipFill>
        <p:spPr>
          <a:xfrm>
            <a:off x="335225" y="2213100"/>
            <a:ext cx="2594425" cy="25358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sp>
        <p:nvSpPr>
          <p:cNvPr id="123" name="Google Shape;123;p24"/>
          <p:cNvSpPr txBox="1"/>
          <p:nvPr>
            <p:ph type="title"/>
          </p:nvPr>
        </p:nvSpPr>
        <p:spPr>
          <a:xfrm>
            <a:off x="311700" y="1847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Lobster"/>
                <a:ea typeface="Lobster"/>
                <a:cs typeface="Lobster"/>
                <a:sym typeface="Lobster"/>
              </a:rPr>
              <a:t>How to Study for a Math Exam </a:t>
            </a:r>
            <a:endParaRPr/>
          </a:p>
        </p:txBody>
      </p:sp>
      <p:sp>
        <p:nvSpPr>
          <p:cNvPr id="124" name="Google Shape;124;p24"/>
          <p:cNvSpPr txBox="1"/>
          <p:nvPr>
            <p:ph idx="1" type="body"/>
          </p:nvPr>
        </p:nvSpPr>
        <p:spPr>
          <a:xfrm>
            <a:off x="311700" y="757450"/>
            <a:ext cx="8520600" cy="3416400"/>
          </a:xfrm>
          <a:prstGeom prst="rect">
            <a:avLst/>
          </a:prstGeom>
        </p:spPr>
        <p:txBody>
          <a:bodyPr anchorCtr="0" anchor="t" bIns="91425" lIns="91425" spcFirstLastPara="1" rIns="91425" wrap="square" tIns="91425">
            <a:noAutofit/>
          </a:bodyPr>
          <a:lstStyle/>
          <a:p>
            <a:pPr indent="-342900" lvl="0" marL="457200" rtl="0" algn="l">
              <a:lnSpc>
                <a:spcPct val="90000"/>
              </a:lnSpc>
              <a:spcBef>
                <a:spcPts val="1000"/>
              </a:spcBef>
              <a:spcAft>
                <a:spcPts val="0"/>
              </a:spcAft>
              <a:buClr>
                <a:srgbClr val="FFFFFF"/>
              </a:buClr>
              <a:buSzPts val="1800"/>
              <a:buAutoNum type="arabicPeriod"/>
            </a:pPr>
            <a:r>
              <a:rPr lang="en">
                <a:solidFill>
                  <a:srgbClr val="FFFFFF"/>
                </a:solidFill>
              </a:rPr>
              <a:t>Practice what you are learning by completing homework problems and extra example problems, if necessary, for you to understand the process and the formulas needed.</a:t>
            </a:r>
            <a:endParaRPr>
              <a:solidFill>
                <a:srgbClr val="FFFFFF"/>
              </a:solidFill>
            </a:endParaRPr>
          </a:p>
          <a:p>
            <a:pPr indent="-342900" lvl="0" marL="457200" rtl="0" algn="l">
              <a:lnSpc>
                <a:spcPct val="90000"/>
              </a:lnSpc>
              <a:spcBef>
                <a:spcPts val="0"/>
              </a:spcBef>
              <a:spcAft>
                <a:spcPts val="0"/>
              </a:spcAft>
              <a:buClr>
                <a:srgbClr val="FFFFFF"/>
              </a:buClr>
              <a:buSzPts val="1800"/>
              <a:buAutoNum type="arabicPeriod"/>
            </a:pPr>
            <a:r>
              <a:rPr lang="en">
                <a:solidFill>
                  <a:srgbClr val="FFFFFF"/>
                </a:solidFill>
              </a:rPr>
              <a:t>Math classes are usually cumulative – every new topic builds upon what you have learned previously. Because of this, it is important not to wait until the last minute to learn all the material.  As you learn a new topic, check to see how it relates to something you have already learned.</a:t>
            </a:r>
            <a:endParaRPr>
              <a:solidFill>
                <a:srgbClr val="FFFFFF"/>
              </a:solidFill>
            </a:endParaRPr>
          </a:p>
          <a:p>
            <a:pPr indent="-342900" lvl="0" marL="457200" rtl="0" algn="l">
              <a:lnSpc>
                <a:spcPct val="90000"/>
              </a:lnSpc>
              <a:spcBef>
                <a:spcPts val="0"/>
              </a:spcBef>
              <a:spcAft>
                <a:spcPts val="0"/>
              </a:spcAft>
              <a:buClr>
                <a:srgbClr val="FFFFFF"/>
              </a:buClr>
              <a:buSzPts val="1800"/>
              <a:buAutoNum type="arabicPeriod"/>
            </a:pPr>
            <a:r>
              <a:rPr lang="en">
                <a:solidFill>
                  <a:srgbClr val="FFFFFF"/>
                </a:solidFill>
              </a:rPr>
              <a:t>Be aware that college courses in math usually require you to apply your skills to familiar and unfamiliar types of problems instead of just memorizing a problem type or formula.</a:t>
            </a:r>
            <a:endParaRPr>
              <a:solidFill>
                <a:srgbClr val="FFFFFF"/>
              </a:solidFill>
            </a:endParaRPr>
          </a:p>
          <a:p>
            <a:pPr indent="0" lvl="0" marL="0" rtl="0" algn="l">
              <a:lnSpc>
                <a:spcPct val="100000"/>
              </a:lnSpc>
              <a:spcBef>
                <a:spcPts val="0"/>
              </a:spcBef>
              <a:spcAft>
                <a:spcPts val="0"/>
              </a:spcAft>
              <a:buNone/>
            </a:pPr>
            <a:r>
              <a:t/>
            </a:r>
            <a:endParaRPr>
              <a:solidFill>
                <a:srgbClr val="FFFFFF"/>
              </a:solidFill>
            </a:endParaRPr>
          </a:p>
          <a:p>
            <a:pPr indent="0" lvl="0" marL="0" rtl="0" algn="l">
              <a:spcBef>
                <a:spcPts val="0"/>
              </a:spcBef>
              <a:spcAft>
                <a:spcPts val="1600"/>
              </a:spcAft>
              <a:buNone/>
            </a:pPr>
            <a:r>
              <a:t/>
            </a:r>
            <a:endParaRPr>
              <a:solidFill>
                <a:srgbClr val="FFFFFF"/>
              </a:solidFill>
            </a:endParaRPr>
          </a:p>
        </p:txBody>
      </p:sp>
      <p:pic>
        <p:nvPicPr>
          <p:cNvPr id="125" name="Google Shape;125;p24"/>
          <p:cNvPicPr preferRelativeResize="0"/>
          <p:nvPr/>
        </p:nvPicPr>
        <p:blipFill>
          <a:blip r:embed="rId3">
            <a:alphaModFix/>
          </a:blip>
          <a:stretch>
            <a:fillRect/>
          </a:stretch>
        </p:blipFill>
        <p:spPr>
          <a:xfrm>
            <a:off x="6645097" y="3573600"/>
            <a:ext cx="1983600" cy="13967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Google Shape;130;p25"/>
          <p:cNvSpPr txBox="1"/>
          <p:nvPr>
            <p:ph type="title"/>
          </p:nvPr>
        </p:nvSpPr>
        <p:spPr>
          <a:xfrm>
            <a:off x="311700" y="3334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Lobster"/>
                <a:ea typeface="Lobster"/>
                <a:cs typeface="Lobster"/>
                <a:sym typeface="Lobster"/>
              </a:rPr>
              <a:t>Apply </a:t>
            </a:r>
            <a:r>
              <a:rPr lang="en">
                <a:solidFill>
                  <a:srgbClr val="FFFFFF"/>
                </a:solidFill>
                <a:latin typeface="Lobster"/>
                <a:ea typeface="Lobster"/>
                <a:cs typeface="Lobster"/>
                <a:sym typeface="Lobster"/>
              </a:rPr>
              <a:t>Pólya's </a:t>
            </a:r>
            <a:r>
              <a:rPr lang="en">
                <a:latin typeface="Lobster"/>
                <a:ea typeface="Lobster"/>
                <a:cs typeface="Lobster"/>
                <a:sym typeface="Lobster"/>
              </a:rPr>
              <a:t>Four-Step Process</a:t>
            </a:r>
            <a:endParaRPr/>
          </a:p>
        </p:txBody>
      </p:sp>
      <p:sp>
        <p:nvSpPr>
          <p:cNvPr id="131" name="Google Shape;131;p25"/>
          <p:cNvSpPr txBox="1"/>
          <p:nvPr>
            <p:ph idx="1" type="body"/>
          </p:nvPr>
        </p:nvSpPr>
        <p:spPr>
          <a:xfrm>
            <a:off x="311700" y="980550"/>
            <a:ext cx="8520600" cy="3416400"/>
          </a:xfrm>
          <a:prstGeom prst="rect">
            <a:avLst/>
          </a:prstGeom>
        </p:spPr>
        <p:txBody>
          <a:bodyPr anchorCtr="0" anchor="t" bIns="91425" lIns="91425" spcFirstLastPara="1" rIns="91425" wrap="square" tIns="91425">
            <a:noAutofit/>
          </a:bodyPr>
          <a:lstStyle/>
          <a:p>
            <a:pPr indent="-381000" lvl="0" marL="457200" rtl="0" algn="l">
              <a:lnSpc>
                <a:spcPct val="90000"/>
              </a:lnSpc>
              <a:spcBef>
                <a:spcPts val="1000"/>
              </a:spcBef>
              <a:spcAft>
                <a:spcPts val="0"/>
              </a:spcAft>
              <a:buClr>
                <a:srgbClr val="FFFFFF"/>
              </a:buClr>
              <a:buSzPts val="2400"/>
              <a:buAutoNum type="arabicPeriod"/>
            </a:pPr>
            <a:r>
              <a:rPr lang="en" sz="2400">
                <a:solidFill>
                  <a:srgbClr val="FFFFFF"/>
                </a:solidFill>
              </a:rPr>
              <a:t>What quantity is the problem asking you to solve?</a:t>
            </a:r>
            <a:endParaRPr sz="2400">
              <a:solidFill>
                <a:srgbClr val="FFFFFF"/>
              </a:solidFill>
            </a:endParaRPr>
          </a:p>
          <a:p>
            <a:pPr indent="-381000" lvl="0" marL="457200" rtl="0" algn="l">
              <a:lnSpc>
                <a:spcPct val="90000"/>
              </a:lnSpc>
              <a:spcBef>
                <a:spcPts val="0"/>
              </a:spcBef>
              <a:spcAft>
                <a:spcPts val="0"/>
              </a:spcAft>
              <a:buClr>
                <a:srgbClr val="FFFFFF"/>
              </a:buClr>
              <a:buSzPts val="2400"/>
              <a:buAutoNum type="arabicPeriod"/>
            </a:pPr>
            <a:r>
              <a:rPr lang="en" sz="2400">
                <a:solidFill>
                  <a:srgbClr val="FFFFFF"/>
                </a:solidFill>
              </a:rPr>
              <a:t>Which skills, procedures or formulas can be used to solve the problem?</a:t>
            </a:r>
            <a:endParaRPr sz="2400">
              <a:solidFill>
                <a:srgbClr val="FFFFFF"/>
              </a:solidFill>
            </a:endParaRPr>
          </a:p>
          <a:p>
            <a:pPr indent="-381000" lvl="0" marL="457200" rtl="0" algn="l">
              <a:lnSpc>
                <a:spcPct val="90000"/>
              </a:lnSpc>
              <a:spcBef>
                <a:spcPts val="0"/>
              </a:spcBef>
              <a:spcAft>
                <a:spcPts val="0"/>
              </a:spcAft>
              <a:buClr>
                <a:srgbClr val="FFFFFF"/>
              </a:buClr>
              <a:buSzPts val="2400"/>
              <a:buAutoNum type="arabicPeriod"/>
            </a:pPr>
            <a:r>
              <a:rPr lang="en" sz="2400">
                <a:solidFill>
                  <a:srgbClr val="FFFFFF"/>
                </a:solidFill>
              </a:rPr>
              <a:t>Solve the problem.</a:t>
            </a:r>
            <a:endParaRPr sz="2400">
              <a:solidFill>
                <a:srgbClr val="FFFFFF"/>
              </a:solidFill>
            </a:endParaRPr>
          </a:p>
          <a:p>
            <a:pPr indent="-381000" lvl="0" marL="457200" rtl="0" algn="l">
              <a:lnSpc>
                <a:spcPct val="90000"/>
              </a:lnSpc>
              <a:spcBef>
                <a:spcPts val="0"/>
              </a:spcBef>
              <a:spcAft>
                <a:spcPts val="0"/>
              </a:spcAft>
              <a:buClr>
                <a:srgbClr val="FFFFFF"/>
              </a:buClr>
              <a:buSzPts val="2400"/>
              <a:buAutoNum type="arabicPeriod"/>
            </a:pPr>
            <a:r>
              <a:rPr lang="en" sz="2400">
                <a:solidFill>
                  <a:srgbClr val="FFFFFF"/>
                </a:solidFill>
              </a:rPr>
              <a:t>Review your solution.  Does it seem reasonable?  If not, review the steps you took to solve the problem to check for mistakes.</a:t>
            </a:r>
            <a:endParaRPr sz="2400">
              <a:solidFill>
                <a:srgbClr val="FFFFFF"/>
              </a:solidFill>
            </a:endParaRPr>
          </a:p>
          <a:p>
            <a:pPr indent="0" lvl="0" marL="0" rtl="0" algn="l">
              <a:lnSpc>
                <a:spcPct val="100000"/>
              </a:lnSpc>
              <a:spcBef>
                <a:spcPts val="0"/>
              </a:spcBef>
              <a:spcAft>
                <a:spcPts val="0"/>
              </a:spcAft>
              <a:buNone/>
            </a:pPr>
            <a:r>
              <a:t/>
            </a:r>
            <a:endParaRPr>
              <a:solidFill>
                <a:srgbClr val="FFFFFF"/>
              </a:solidFill>
            </a:endParaRPr>
          </a:p>
          <a:p>
            <a:pPr indent="0" lvl="0" marL="0" rtl="0" algn="l">
              <a:lnSpc>
                <a:spcPct val="100000"/>
              </a:lnSpc>
              <a:spcBef>
                <a:spcPts val="0"/>
              </a:spcBef>
              <a:spcAft>
                <a:spcPts val="0"/>
              </a:spcAft>
              <a:buNone/>
            </a:pPr>
            <a:r>
              <a:t/>
            </a:r>
            <a:endParaRPr>
              <a:solidFill>
                <a:srgbClr val="FFFFFF"/>
              </a:solidFill>
            </a:endParaRPr>
          </a:p>
          <a:p>
            <a:pPr indent="0" lvl="0" marL="0" rtl="0" algn="l">
              <a:spcBef>
                <a:spcPts val="0"/>
              </a:spcBef>
              <a:spcAft>
                <a:spcPts val="1600"/>
              </a:spcAft>
              <a:buNone/>
            </a:pPr>
            <a:r>
              <a:t/>
            </a:r>
            <a:endParaRPr>
              <a:solidFill>
                <a:srgbClr val="FFFFFF"/>
              </a:solidFill>
            </a:endParaRPr>
          </a:p>
        </p:txBody>
      </p:sp>
      <p:sp>
        <p:nvSpPr>
          <p:cNvPr id="132" name="Google Shape;132;p25"/>
          <p:cNvSpPr txBox="1"/>
          <p:nvPr/>
        </p:nvSpPr>
        <p:spPr>
          <a:xfrm>
            <a:off x="3581850" y="4471325"/>
            <a:ext cx="5329500" cy="4764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1000"/>
              </a:spcBef>
              <a:spcAft>
                <a:spcPts val="0"/>
              </a:spcAft>
              <a:buNone/>
            </a:pPr>
            <a:r>
              <a:rPr i="1" lang="en" sz="1100">
                <a:solidFill>
                  <a:srgbClr val="FFFFFF"/>
                </a:solidFill>
              </a:rPr>
              <a:t>From:  George Pólya, How to Solve It, Princeton University Press, Princeton (1945) </a:t>
            </a:r>
            <a:endParaRPr i="1" sz="1100">
              <a:solidFill>
                <a:srgbClr val="FFFFFF"/>
              </a:solidFill>
            </a:endParaRPr>
          </a:p>
          <a:p>
            <a:pPr indent="0" lvl="0" marL="0" rtl="0" algn="l">
              <a:spcBef>
                <a:spcPts val="0"/>
              </a:spcBef>
              <a:spcAft>
                <a:spcPts val="0"/>
              </a:spcAft>
              <a:buNone/>
            </a:pPr>
            <a:r>
              <a:t/>
            </a:r>
            <a:endParaRPr i="1" sz="1100">
              <a:solidFill>
                <a:srgbClr val="FFFFFF"/>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 name="Shape 136"/>
        <p:cNvGrpSpPr/>
        <p:nvPr/>
      </p:nvGrpSpPr>
      <p:grpSpPr>
        <a:xfrm>
          <a:off x="0" y="0"/>
          <a:ext cx="0" cy="0"/>
          <a:chOff x="0" y="0"/>
          <a:chExt cx="0" cy="0"/>
        </a:xfrm>
      </p:grpSpPr>
      <p:sp>
        <p:nvSpPr>
          <p:cNvPr id="137" name="Google Shape;137;p26"/>
          <p:cNvSpPr txBox="1"/>
          <p:nvPr>
            <p:ph type="title"/>
          </p:nvPr>
        </p:nvSpPr>
        <p:spPr>
          <a:xfrm>
            <a:off x="311700" y="3334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Lobster"/>
                <a:ea typeface="Lobster"/>
                <a:cs typeface="Lobster"/>
                <a:sym typeface="Lobster"/>
              </a:rPr>
              <a:t>Other Alternative Problem Solving Techniques</a:t>
            </a:r>
            <a:endParaRPr/>
          </a:p>
        </p:txBody>
      </p:sp>
      <p:sp>
        <p:nvSpPr>
          <p:cNvPr id="138" name="Google Shape;138;p26"/>
          <p:cNvSpPr txBox="1"/>
          <p:nvPr>
            <p:ph idx="1" type="body"/>
          </p:nvPr>
        </p:nvSpPr>
        <p:spPr>
          <a:xfrm>
            <a:off x="311700" y="1191350"/>
            <a:ext cx="6771300" cy="3416400"/>
          </a:xfrm>
          <a:prstGeom prst="rect">
            <a:avLst/>
          </a:prstGeom>
        </p:spPr>
        <p:txBody>
          <a:bodyPr anchorCtr="0" anchor="t" bIns="91425" lIns="91425" spcFirstLastPara="1" rIns="91425" wrap="square" tIns="91425">
            <a:noAutofit/>
          </a:bodyPr>
          <a:lstStyle/>
          <a:p>
            <a:pPr indent="-381000" lvl="0" marL="457200" rtl="0" algn="l">
              <a:lnSpc>
                <a:spcPct val="90000"/>
              </a:lnSpc>
              <a:spcBef>
                <a:spcPts val="1000"/>
              </a:spcBef>
              <a:spcAft>
                <a:spcPts val="0"/>
              </a:spcAft>
              <a:buClr>
                <a:srgbClr val="FFFFFF"/>
              </a:buClr>
              <a:buSzPts val="2400"/>
              <a:buAutoNum type="arabicPeriod"/>
            </a:pPr>
            <a:r>
              <a:rPr lang="en" sz="2400">
                <a:solidFill>
                  <a:srgbClr val="FFFFFF"/>
                </a:solidFill>
              </a:rPr>
              <a:t>Draw a picture or a diagram of the problem.</a:t>
            </a:r>
            <a:endParaRPr sz="2400">
              <a:solidFill>
                <a:srgbClr val="FFFFFF"/>
              </a:solidFill>
            </a:endParaRPr>
          </a:p>
          <a:p>
            <a:pPr indent="-381000" lvl="0" marL="457200" rtl="0" algn="l">
              <a:lnSpc>
                <a:spcPct val="90000"/>
              </a:lnSpc>
              <a:spcBef>
                <a:spcPts val="0"/>
              </a:spcBef>
              <a:spcAft>
                <a:spcPts val="0"/>
              </a:spcAft>
              <a:buClr>
                <a:srgbClr val="FFFFFF"/>
              </a:buClr>
              <a:buSzPts val="2400"/>
              <a:buAutoNum type="arabicPeriod"/>
            </a:pPr>
            <a:r>
              <a:rPr lang="en" sz="2400">
                <a:solidFill>
                  <a:srgbClr val="FFFFFF"/>
                </a:solidFill>
              </a:rPr>
              <a:t>Make a list of steps.</a:t>
            </a:r>
            <a:endParaRPr sz="2400">
              <a:solidFill>
                <a:srgbClr val="FFFFFF"/>
              </a:solidFill>
            </a:endParaRPr>
          </a:p>
          <a:p>
            <a:pPr indent="-381000" lvl="0" marL="457200" rtl="0" algn="l">
              <a:lnSpc>
                <a:spcPct val="90000"/>
              </a:lnSpc>
              <a:spcBef>
                <a:spcPts val="0"/>
              </a:spcBef>
              <a:spcAft>
                <a:spcPts val="0"/>
              </a:spcAft>
              <a:buClr>
                <a:srgbClr val="FFFFFF"/>
              </a:buClr>
              <a:buSzPts val="2400"/>
              <a:buAutoNum type="arabicPeriod"/>
            </a:pPr>
            <a:r>
              <a:rPr lang="en" sz="2400">
                <a:solidFill>
                  <a:srgbClr val="FFFFFF"/>
                </a:solidFill>
              </a:rPr>
              <a:t>Work the problem backward from the answer.</a:t>
            </a:r>
            <a:endParaRPr sz="2400">
              <a:solidFill>
                <a:srgbClr val="FFFFFF"/>
              </a:solidFill>
            </a:endParaRPr>
          </a:p>
          <a:p>
            <a:pPr indent="-381000" lvl="0" marL="457200" rtl="0" algn="l">
              <a:lnSpc>
                <a:spcPct val="90000"/>
              </a:lnSpc>
              <a:spcBef>
                <a:spcPts val="0"/>
              </a:spcBef>
              <a:spcAft>
                <a:spcPts val="0"/>
              </a:spcAft>
              <a:buClr>
                <a:srgbClr val="FFFFFF"/>
              </a:buClr>
              <a:buSzPts val="2400"/>
              <a:buAutoNum type="arabicPeriod"/>
            </a:pPr>
            <a:r>
              <a:rPr lang="en" sz="2400">
                <a:solidFill>
                  <a:srgbClr val="FFFFFF"/>
                </a:solidFill>
              </a:rPr>
              <a:t>Try to “reason it out”.</a:t>
            </a:r>
            <a:endParaRPr sz="2400">
              <a:solidFill>
                <a:srgbClr val="FFFFFF"/>
              </a:solidFill>
            </a:endParaRPr>
          </a:p>
          <a:p>
            <a:pPr indent="-381000" lvl="0" marL="457200" rtl="0" algn="l">
              <a:lnSpc>
                <a:spcPct val="90000"/>
              </a:lnSpc>
              <a:spcBef>
                <a:spcPts val="0"/>
              </a:spcBef>
              <a:spcAft>
                <a:spcPts val="0"/>
              </a:spcAft>
              <a:buClr>
                <a:srgbClr val="FFFFFF"/>
              </a:buClr>
              <a:buSzPts val="2400"/>
              <a:buAutoNum type="arabicPeriod"/>
            </a:pPr>
            <a:r>
              <a:rPr lang="en" sz="2400">
                <a:solidFill>
                  <a:srgbClr val="FFFFFF"/>
                </a:solidFill>
              </a:rPr>
              <a:t>Try alternative example problems of the same type. </a:t>
            </a:r>
            <a:endParaRPr sz="2400">
              <a:solidFill>
                <a:srgbClr val="FFFFFF"/>
              </a:solidFill>
            </a:endParaRPr>
          </a:p>
          <a:p>
            <a:pPr indent="0" lvl="0" marL="0" rtl="0" algn="l">
              <a:lnSpc>
                <a:spcPct val="100000"/>
              </a:lnSpc>
              <a:spcBef>
                <a:spcPts val="0"/>
              </a:spcBef>
              <a:spcAft>
                <a:spcPts val="0"/>
              </a:spcAft>
              <a:buNone/>
            </a:pPr>
            <a:r>
              <a:t/>
            </a:r>
            <a:endParaRPr>
              <a:solidFill>
                <a:srgbClr val="FFFFFF"/>
              </a:solidFill>
            </a:endParaRPr>
          </a:p>
          <a:p>
            <a:pPr indent="0" lvl="0" marL="0" rtl="0" algn="l">
              <a:lnSpc>
                <a:spcPct val="100000"/>
              </a:lnSpc>
              <a:spcBef>
                <a:spcPts val="0"/>
              </a:spcBef>
              <a:spcAft>
                <a:spcPts val="0"/>
              </a:spcAft>
              <a:buNone/>
            </a:pPr>
            <a:r>
              <a:t/>
            </a:r>
            <a:endParaRPr>
              <a:solidFill>
                <a:srgbClr val="FFFFFF"/>
              </a:solidFill>
            </a:endParaRPr>
          </a:p>
          <a:p>
            <a:pPr indent="0" lvl="0" marL="0" rtl="0" algn="l">
              <a:spcBef>
                <a:spcPts val="0"/>
              </a:spcBef>
              <a:spcAft>
                <a:spcPts val="1600"/>
              </a:spcAft>
              <a:buNone/>
            </a:pPr>
            <a:r>
              <a:t/>
            </a:r>
            <a:endParaRPr>
              <a:solidFill>
                <a:srgbClr val="FFFFFF"/>
              </a:solidFill>
            </a:endParaRPr>
          </a:p>
        </p:txBody>
      </p:sp>
      <p:pic>
        <p:nvPicPr>
          <p:cNvPr id="139" name="Google Shape;139;p26"/>
          <p:cNvPicPr preferRelativeResize="0"/>
          <p:nvPr/>
        </p:nvPicPr>
        <p:blipFill>
          <a:blip r:embed="rId3">
            <a:alphaModFix/>
          </a:blip>
          <a:stretch>
            <a:fillRect/>
          </a:stretch>
        </p:blipFill>
        <p:spPr>
          <a:xfrm rot="360308">
            <a:off x="7116302" y="1089581"/>
            <a:ext cx="1648250" cy="2343502"/>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3" name="Shape 143"/>
        <p:cNvGrpSpPr/>
        <p:nvPr/>
      </p:nvGrpSpPr>
      <p:grpSpPr>
        <a:xfrm>
          <a:off x="0" y="0"/>
          <a:ext cx="0" cy="0"/>
          <a:chOff x="0" y="0"/>
          <a:chExt cx="0" cy="0"/>
        </a:xfrm>
      </p:grpSpPr>
      <p:sp>
        <p:nvSpPr>
          <p:cNvPr id="144" name="Google Shape;144;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Lobster"/>
                <a:ea typeface="Lobster"/>
                <a:cs typeface="Lobster"/>
                <a:sym typeface="Lobster"/>
              </a:rPr>
              <a:t>How to do “Word Problems/Applied Problems”</a:t>
            </a:r>
            <a:r>
              <a:rPr lang="en">
                <a:latin typeface="Lobster"/>
                <a:ea typeface="Lobster"/>
                <a:cs typeface="Lobster"/>
                <a:sym typeface="Lobster"/>
              </a:rPr>
              <a:t> </a:t>
            </a:r>
            <a:endParaRPr/>
          </a:p>
        </p:txBody>
      </p:sp>
      <p:sp>
        <p:nvSpPr>
          <p:cNvPr id="145" name="Google Shape;145;p27"/>
          <p:cNvSpPr txBox="1"/>
          <p:nvPr>
            <p:ph idx="1" type="body"/>
          </p:nvPr>
        </p:nvSpPr>
        <p:spPr>
          <a:xfrm>
            <a:off x="311700" y="1017725"/>
            <a:ext cx="5154900" cy="3416400"/>
          </a:xfrm>
          <a:prstGeom prst="rect">
            <a:avLst/>
          </a:prstGeom>
        </p:spPr>
        <p:txBody>
          <a:bodyPr anchorCtr="0" anchor="t" bIns="91425" lIns="91425" spcFirstLastPara="1" rIns="91425" wrap="square" tIns="91425">
            <a:noAutofit/>
          </a:bodyPr>
          <a:lstStyle/>
          <a:p>
            <a:pPr indent="-330200" lvl="0" marL="457200" rtl="0" algn="l">
              <a:lnSpc>
                <a:spcPct val="90000"/>
              </a:lnSpc>
              <a:spcBef>
                <a:spcPts val="1000"/>
              </a:spcBef>
              <a:spcAft>
                <a:spcPts val="0"/>
              </a:spcAft>
              <a:buClr>
                <a:srgbClr val="FFFFFF"/>
              </a:buClr>
              <a:buSzPts val="1600"/>
              <a:buAutoNum type="arabicPeriod"/>
            </a:pPr>
            <a:r>
              <a:rPr lang="en" sz="1600">
                <a:solidFill>
                  <a:srgbClr val="FFFFFF"/>
                </a:solidFill>
              </a:rPr>
              <a:t>Convert the problem into mathematics.</a:t>
            </a:r>
            <a:endParaRPr sz="1600">
              <a:solidFill>
                <a:srgbClr val="FFFFFF"/>
              </a:solidFill>
            </a:endParaRPr>
          </a:p>
          <a:p>
            <a:pPr indent="-330200" lvl="0" marL="457200" rtl="0" algn="l">
              <a:lnSpc>
                <a:spcPct val="90000"/>
              </a:lnSpc>
              <a:spcBef>
                <a:spcPts val="0"/>
              </a:spcBef>
              <a:spcAft>
                <a:spcPts val="0"/>
              </a:spcAft>
              <a:buClr>
                <a:srgbClr val="FFFFFF"/>
              </a:buClr>
              <a:buSzPts val="1600"/>
              <a:buAutoNum type="arabicPeriod"/>
            </a:pPr>
            <a:r>
              <a:rPr lang="en" sz="1600">
                <a:solidFill>
                  <a:srgbClr val="FFFFFF"/>
                </a:solidFill>
              </a:rPr>
              <a:t>Draw a picture and label it with all the quantities (numbers or variables) mentioned in the problem. In order to finish converting the problem into mathematics, find equations which describe relationships among the variables, and describe the goal of the problem mathematically.</a:t>
            </a:r>
            <a:endParaRPr sz="1600">
              <a:solidFill>
                <a:srgbClr val="FFFFFF"/>
              </a:solidFill>
            </a:endParaRPr>
          </a:p>
          <a:p>
            <a:pPr indent="-330200" lvl="0" marL="457200" rtl="0" algn="l">
              <a:lnSpc>
                <a:spcPct val="90000"/>
              </a:lnSpc>
              <a:spcBef>
                <a:spcPts val="0"/>
              </a:spcBef>
              <a:spcAft>
                <a:spcPts val="0"/>
              </a:spcAft>
              <a:buClr>
                <a:srgbClr val="FFFFFF"/>
              </a:buClr>
              <a:buSzPts val="1600"/>
              <a:buAutoNum type="arabicPeriod"/>
            </a:pPr>
            <a:r>
              <a:rPr lang="en" sz="1600">
                <a:solidFill>
                  <a:srgbClr val="FFFFFF"/>
                </a:solidFill>
              </a:rPr>
              <a:t>Solve the problem you have come up with using the four-step process above or other problem-solving strategies.</a:t>
            </a:r>
            <a:endParaRPr sz="1600">
              <a:solidFill>
                <a:srgbClr val="FFFFFF"/>
              </a:solidFill>
            </a:endParaRPr>
          </a:p>
          <a:p>
            <a:pPr indent="-330200" lvl="0" marL="457200" rtl="0" algn="l">
              <a:lnSpc>
                <a:spcPct val="90000"/>
              </a:lnSpc>
              <a:spcBef>
                <a:spcPts val="0"/>
              </a:spcBef>
              <a:spcAft>
                <a:spcPts val="0"/>
              </a:spcAft>
              <a:buClr>
                <a:srgbClr val="FFFFFF"/>
              </a:buClr>
              <a:buSzPts val="1600"/>
              <a:buAutoNum type="arabicPeriod"/>
            </a:pPr>
            <a:r>
              <a:rPr lang="en" sz="1600">
                <a:solidFill>
                  <a:srgbClr val="FFFFFF"/>
                </a:solidFill>
              </a:rPr>
              <a:t>Once you have solved the problem mathematically, convert the math back to words so that you have now solved the original applied problem. </a:t>
            </a:r>
            <a:endParaRPr sz="1600">
              <a:solidFill>
                <a:srgbClr val="FFFFFF"/>
              </a:solidFill>
            </a:endParaRPr>
          </a:p>
          <a:p>
            <a:pPr indent="0" lvl="0" marL="0" rtl="0" algn="l">
              <a:lnSpc>
                <a:spcPct val="100000"/>
              </a:lnSpc>
              <a:spcBef>
                <a:spcPts val="0"/>
              </a:spcBef>
              <a:spcAft>
                <a:spcPts val="0"/>
              </a:spcAft>
              <a:buNone/>
            </a:pPr>
            <a:r>
              <a:t/>
            </a:r>
            <a:endParaRPr sz="1600">
              <a:solidFill>
                <a:srgbClr val="FFFFFF"/>
              </a:solidFill>
            </a:endParaRPr>
          </a:p>
          <a:p>
            <a:pPr indent="0" lvl="0" marL="0" rtl="0" algn="l">
              <a:spcBef>
                <a:spcPts val="0"/>
              </a:spcBef>
              <a:spcAft>
                <a:spcPts val="1600"/>
              </a:spcAft>
              <a:buNone/>
            </a:pPr>
            <a:r>
              <a:t/>
            </a:r>
            <a:endParaRPr sz="1600">
              <a:solidFill>
                <a:srgbClr val="FFFFFF"/>
              </a:solidFill>
            </a:endParaRPr>
          </a:p>
        </p:txBody>
      </p:sp>
      <p:pic>
        <p:nvPicPr>
          <p:cNvPr descr="Are those word problems not adding up? Solve the word problems by using equations. Here's how:" id="146" name="Google Shape;146;p27" title="Solving Word Problem Using Equations">
            <a:hlinkClick r:id="rId3"/>
          </p:cNvPr>
          <p:cNvPicPr preferRelativeResize="0"/>
          <p:nvPr/>
        </p:nvPicPr>
        <p:blipFill>
          <a:blip r:embed="rId4">
            <a:alphaModFix/>
          </a:blip>
          <a:stretch>
            <a:fillRect/>
          </a:stretch>
        </p:blipFill>
        <p:spPr>
          <a:xfrm>
            <a:off x="5466600" y="1253425"/>
            <a:ext cx="3372600" cy="32145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0" name="Shape 150"/>
        <p:cNvGrpSpPr/>
        <p:nvPr/>
      </p:nvGrpSpPr>
      <p:grpSpPr>
        <a:xfrm>
          <a:off x="0" y="0"/>
          <a:ext cx="0" cy="0"/>
          <a:chOff x="0" y="0"/>
          <a:chExt cx="0" cy="0"/>
        </a:xfrm>
      </p:grpSpPr>
      <p:sp>
        <p:nvSpPr>
          <p:cNvPr id="151" name="Google Shape;151;p28"/>
          <p:cNvSpPr txBox="1"/>
          <p:nvPr>
            <p:ph type="title"/>
          </p:nvPr>
        </p:nvSpPr>
        <p:spPr>
          <a:xfrm>
            <a:off x="187350" y="290425"/>
            <a:ext cx="87693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600">
                <a:latin typeface="Lobster"/>
                <a:ea typeface="Lobster"/>
                <a:cs typeface="Lobster"/>
                <a:sym typeface="Lobster"/>
              </a:rPr>
              <a:t>Managing Your Time with Extended Test Time Accommodations</a:t>
            </a:r>
            <a:endParaRPr sz="2600"/>
          </a:p>
        </p:txBody>
      </p:sp>
      <p:sp>
        <p:nvSpPr>
          <p:cNvPr id="152" name="Google Shape;152;p28"/>
          <p:cNvSpPr txBox="1"/>
          <p:nvPr>
            <p:ph idx="1" type="body"/>
          </p:nvPr>
        </p:nvSpPr>
        <p:spPr>
          <a:xfrm>
            <a:off x="311700" y="9416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FFFFFF"/>
              </a:buClr>
              <a:buSzPts val="1800"/>
              <a:buChar char="●"/>
            </a:pPr>
            <a:r>
              <a:rPr lang="en">
                <a:solidFill>
                  <a:srgbClr val="FFFFFF"/>
                </a:solidFill>
              </a:rPr>
              <a:t>Extended time does NOT mean unlimited time. Thus, you still need to be able to manage your time when you take an exam with extended time.</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Try not to spend too much time on one question (know when to “let go”).</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Know how much time to spend on each question by noting how many points the question is worth.</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Plan to spend a few minutes before the test reviewing the test and some time after you have finished the test to review your answers before handing it in. </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If you tend to be impulsive and choose the first answer you see, it is important to review your answers at the end of the exam.</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However, if you tend to “second guess” yourself and talk yourself out of the correct answer, then just review the questions that you were really not sure about. </a:t>
            </a:r>
            <a:endParaRPr>
              <a:solidFill>
                <a:srgbClr val="FFFFFF"/>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sp>
        <p:nvSpPr>
          <p:cNvPr id="157" name="Google Shape;157;p29"/>
          <p:cNvSpPr txBox="1"/>
          <p:nvPr>
            <p:ph type="title"/>
          </p:nvPr>
        </p:nvSpPr>
        <p:spPr>
          <a:xfrm>
            <a:off x="339825" y="1400650"/>
            <a:ext cx="2920500" cy="124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000">
                <a:latin typeface="Lobster"/>
                <a:ea typeface="Lobster"/>
                <a:cs typeface="Lobster"/>
                <a:sym typeface="Lobster"/>
              </a:rPr>
              <a:t>Additional Resources: Apps</a:t>
            </a:r>
            <a:endParaRPr sz="3000"/>
          </a:p>
        </p:txBody>
      </p:sp>
      <p:pic>
        <p:nvPicPr>
          <p:cNvPr id="158" name="Google Shape;158;p29"/>
          <p:cNvPicPr preferRelativeResize="0"/>
          <p:nvPr/>
        </p:nvPicPr>
        <p:blipFill>
          <a:blip r:embed="rId3">
            <a:alphaModFix/>
          </a:blip>
          <a:stretch>
            <a:fillRect/>
          </a:stretch>
        </p:blipFill>
        <p:spPr>
          <a:xfrm>
            <a:off x="3457100" y="155350"/>
            <a:ext cx="5157551" cy="4832801"/>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2" name="Shape 162"/>
        <p:cNvGrpSpPr/>
        <p:nvPr/>
      </p:nvGrpSpPr>
      <p:grpSpPr>
        <a:xfrm>
          <a:off x="0" y="0"/>
          <a:ext cx="0" cy="0"/>
          <a:chOff x="0" y="0"/>
          <a:chExt cx="0" cy="0"/>
        </a:xfrm>
      </p:grpSpPr>
      <p:sp>
        <p:nvSpPr>
          <p:cNvPr id="163" name="Google Shape;163;p30"/>
          <p:cNvSpPr txBox="1"/>
          <p:nvPr>
            <p:ph type="title"/>
          </p:nvPr>
        </p:nvSpPr>
        <p:spPr>
          <a:xfrm>
            <a:off x="187350" y="290425"/>
            <a:ext cx="87693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600">
                <a:latin typeface="Lobster"/>
                <a:ea typeface="Lobster"/>
                <a:cs typeface="Lobster"/>
                <a:sym typeface="Lobster"/>
              </a:rPr>
              <a:t>Student Support Services-Disability</a:t>
            </a:r>
            <a:endParaRPr sz="2600"/>
          </a:p>
        </p:txBody>
      </p:sp>
      <p:sp>
        <p:nvSpPr>
          <p:cNvPr id="164" name="Google Shape;164;p30"/>
          <p:cNvSpPr txBox="1"/>
          <p:nvPr>
            <p:ph idx="1" type="body"/>
          </p:nvPr>
        </p:nvSpPr>
        <p:spPr>
          <a:xfrm>
            <a:off x="311700" y="9416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If you need tutoring services or help with any of these strategies, visit the Student Support Services-Disability.  </a:t>
            </a:r>
            <a:endParaRPr>
              <a:solidFill>
                <a:srgbClr val="FFFFFF"/>
              </a:solidFill>
            </a:endParaRPr>
          </a:p>
          <a:p>
            <a:pPr indent="0" lvl="0" marL="0" rtl="0" algn="l">
              <a:spcBef>
                <a:spcPts val="1600"/>
              </a:spcBef>
              <a:spcAft>
                <a:spcPts val="0"/>
              </a:spcAft>
              <a:buNone/>
            </a:pPr>
            <a:r>
              <a:rPr lang="en">
                <a:solidFill>
                  <a:srgbClr val="FFFFFF"/>
                </a:solidFill>
              </a:rPr>
              <a:t>Location: Agnes Edwards Hall (The Old Conference Center) Room 122</a:t>
            </a:r>
            <a:endParaRPr>
              <a:solidFill>
                <a:srgbClr val="FFFFFF"/>
              </a:solidFill>
            </a:endParaRPr>
          </a:p>
          <a:p>
            <a:pPr indent="0" lvl="0" marL="0" rtl="0" algn="l">
              <a:spcBef>
                <a:spcPts val="1600"/>
              </a:spcBef>
              <a:spcAft>
                <a:spcPts val="0"/>
              </a:spcAft>
              <a:buNone/>
            </a:pPr>
            <a:r>
              <a:rPr lang="en">
                <a:solidFill>
                  <a:srgbClr val="FFFFFF"/>
                </a:solidFill>
              </a:rPr>
              <a:t>Phone: (337) 482-1410</a:t>
            </a:r>
            <a:endParaRPr>
              <a:solidFill>
                <a:srgbClr val="FFFFFF"/>
              </a:solidFill>
            </a:endParaRPr>
          </a:p>
          <a:p>
            <a:pPr indent="0" lvl="0" marL="0" rtl="0" algn="l">
              <a:spcBef>
                <a:spcPts val="1600"/>
              </a:spcBef>
              <a:spcAft>
                <a:spcPts val="1600"/>
              </a:spcAft>
              <a:buNone/>
            </a:pPr>
            <a:r>
              <a:rPr lang="en">
                <a:solidFill>
                  <a:srgbClr val="FFFFFF"/>
                </a:solidFill>
              </a:rPr>
              <a:t>Website: </a:t>
            </a:r>
            <a:r>
              <a:rPr lang="en" u="sng">
                <a:solidFill>
                  <a:schemeClr val="hlink"/>
                </a:solidFill>
                <a:hlinkClick r:id="rId3"/>
              </a:rPr>
              <a:t>Student Support Services-Disability</a:t>
            </a:r>
            <a:endParaRPr>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sp>
        <p:nvSpPr>
          <p:cNvPr id="61" name="Google Shape;61;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Lobster"/>
                <a:ea typeface="Lobster"/>
                <a:cs typeface="Lobster"/>
                <a:sym typeface="Lobster"/>
              </a:rPr>
              <a:t>Study Habits Self Check</a:t>
            </a:r>
            <a:endParaRPr>
              <a:latin typeface="Lobster"/>
              <a:ea typeface="Lobster"/>
              <a:cs typeface="Lobster"/>
              <a:sym typeface="Lobster"/>
            </a:endParaRPr>
          </a:p>
          <a:p>
            <a:pPr indent="0" lvl="0" marL="0" rtl="0" algn="l">
              <a:spcBef>
                <a:spcPts val="0"/>
              </a:spcBef>
              <a:spcAft>
                <a:spcPts val="0"/>
              </a:spcAft>
              <a:buNone/>
            </a:pPr>
            <a:r>
              <a:t/>
            </a:r>
            <a:endParaRPr/>
          </a:p>
        </p:txBody>
      </p:sp>
      <p:sp>
        <p:nvSpPr>
          <p:cNvPr id="62" name="Google Shape;62;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FFFFFF"/>
              </a:buClr>
              <a:buSzPts val="1800"/>
              <a:buChar char="❏"/>
            </a:pPr>
            <a:r>
              <a:rPr lang="en">
                <a:solidFill>
                  <a:srgbClr val="FFFFFF"/>
                </a:solidFill>
              </a:rPr>
              <a:t>I forget what I studied when taking a test. </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I wait until the last minute to study.</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I blank out or freeze during tests.</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I feel rushed when taking tests.</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I don’t score well on multiple-choice tests.</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I don’t do my best on essay tests.</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I don’t do well on problem-solving items.</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I rarely take practice tests.</a:t>
            </a:r>
            <a:endParaRPr>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 name="Shape 66"/>
        <p:cNvGrpSpPr/>
        <p:nvPr/>
      </p:nvGrpSpPr>
      <p:grpSpPr>
        <a:xfrm>
          <a:off x="0" y="0"/>
          <a:ext cx="0" cy="0"/>
          <a:chOff x="0" y="0"/>
          <a:chExt cx="0" cy="0"/>
        </a:xfrm>
      </p:grpSpPr>
      <p:sp>
        <p:nvSpPr>
          <p:cNvPr id="67" name="Google Shape;67;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Lobster"/>
                <a:ea typeface="Lobster"/>
                <a:cs typeface="Lobster"/>
                <a:sym typeface="Lobster"/>
              </a:rPr>
              <a:t>Mindfulness Studying</a:t>
            </a:r>
            <a:endParaRPr>
              <a:latin typeface="Lobster"/>
              <a:ea typeface="Lobster"/>
              <a:cs typeface="Lobster"/>
              <a:sym typeface="Lobster"/>
            </a:endParaRPr>
          </a:p>
          <a:p>
            <a:pPr indent="0" lvl="0" marL="0" rtl="0" algn="l">
              <a:spcBef>
                <a:spcPts val="0"/>
              </a:spcBef>
              <a:spcAft>
                <a:spcPts val="0"/>
              </a:spcAft>
              <a:buNone/>
            </a:pPr>
            <a:r>
              <a:t/>
            </a:r>
            <a:endParaRPr/>
          </a:p>
        </p:txBody>
      </p:sp>
      <p:sp>
        <p:nvSpPr>
          <p:cNvPr id="68" name="Google Shape;68;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a:solidFill>
                  <a:srgbClr val="FFFFFF"/>
                </a:solidFill>
                <a:uFill>
                  <a:noFill/>
                </a:uFill>
                <a:hlinkClick r:id="rId3"/>
              </a:rPr>
              <a:t>Anxiety affects attention</a:t>
            </a:r>
            <a:r>
              <a:rPr lang="en">
                <a:solidFill>
                  <a:srgbClr val="FFFFFF"/>
                </a:solidFill>
              </a:rPr>
              <a:t>, which affects ability to </a:t>
            </a:r>
            <a:r>
              <a:rPr lang="en">
                <a:solidFill>
                  <a:srgbClr val="FFFFFF"/>
                </a:solidFill>
                <a:uFill>
                  <a:noFill/>
                </a:uFill>
                <a:hlinkClick r:id="rId4"/>
              </a:rPr>
              <a:t>consolidate</a:t>
            </a:r>
            <a:r>
              <a:rPr lang="en">
                <a:solidFill>
                  <a:srgbClr val="FFFFFF"/>
                </a:solidFill>
              </a:rPr>
              <a:t> and store memories, as well as ability to recall memories. </a:t>
            </a:r>
            <a:endParaRPr>
              <a:solidFill>
                <a:srgbClr val="FFFFFF"/>
              </a:solidFill>
            </a:endParaRPr>
          </a:p>
          <a:p>
            <a:pPr indent="0" lvl="0" marL="0" rtl="0" algn="l">
              <a:lnSpc>
                <a:spcPct val="100000"/>
              </a:lnSpc>
              <a:spcBef>
                <a:spcPts val="0"/>
              </a:spcBef>
              <a:spcAft>
                <a:spcPts val="0"/>
              </a:spcAft>
              <a:buNone/>
            </a:pPr>
            <a:r>
              <a:t/>
            </a:r>
            <a:endParaRPr>
              <a:solidFill>
                <a:srgbClr val="FFFFFF"/>
              </a:solidFill>
            </a:endParaRPr>
          </a:p>
          <a:p>
            <a:pPr indent="0" lvl="0" marL="0" rtl="0" algn="l">
              <a:lnSpc>
                <a:spcPct val="100000"/>
              </a:lnSpc>
              <a:spcBef>
                <a:spcPts val="0"/>
              </a:spcBef>
              <a:spcAft>
                <a:spcPts val="0"/>
              </a:spcAft>
              <a:buNone/>
            </a:pPr>
            <a:r>
              <a:rPr lang="en">
                <a:solidFill>
                  <a:srgbClr val="FFFFFF"/>
                </a:solidFill>
              </a:rPr>
              <a:t>Mindfulness, or “paying attention on purpose” and calmly acknowledging and accepting your feelings, can be the study aid you never knew you needed.</a:t>
            </a:r>
            <a:endParaRPr>
              <a:solidFill>
                <a:srgbClr val="FFFFFF"/>
              </a:solidFill>
            </a:endParaRPr>
          </a:p>
          <a:p>
            <a:pPr indent="0" lvl="0" marL="0" rtl="0" algn="l">
              <a:lnSpc>
                <a:spcPct val="100000"/>
              </a:lnSpc>
              <a:spcBef>
                <a:spcPts val="0"/>
              </a:spcBef>
              <a:spcAft>
                <a:spcPts val="0"/>
              </a:spcAft>
              <a:buNone/>
            </a:pPr>
            <a:r>
              <a:t/>
            </a:r>
            <a:endParaRPr>
              <a:solidFill>
                <a:srgbClr val="FFFFFF"/>
              </a:solidFill>
            </a:endParaRPr>
          </a:p>
          <a:p>
            <a:pPr indent="0" lvl="0" marL="0" rtl="0" algn="l">
              <a:lnSpc>
                <a:spcPct val="100000"/>
              </a:lnSpc>
              <a:spcBef>
                <a:spcPts val="0"/>
              </a:spcBef>
              <a:spcAft>
                <a:spcPts val="0"/>
              </a:spcAft>
              <a:buNone/>
            </a:pPr>
            <a:r>
              <a:rPr lang="en">
                <a:solidFill>
                  <a:srgbClr val="FFFFFF"/>
                </a:solidFill>
              </a:rPr>
              <a:t>Check out this </a:t>
            </a:r>
            <a:r>
              <a:rPr lang="en" u="sng">
                <a:solidFill>
                  <a:schemeClr val="hlink"/>
                </a:solidFill>
                <a:hlinkClick r:id="rId5"/>
              </a:rPr>
              <a:t>website </a:t>
            </a:r>
            <a:r>
              <a:rPr lang="en">
                <a:solidFill>
                  <a:srgbClr val="FFFFFF"/>
                </a:solidFill>
              </a:rPr>
              <a:t>to see a short video presentation on how test anxiety affects the brain and suggestions for mindfulness practices that can help. </a:t>
            </a:r>
            <a:endParaRPr>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Lobster"/>
                <a:ea typeface="Lobster"/>
                <a:cs typeface="Lobster"/>
                <a:sym typeface="Lobster"/>
              </a:rPr>
              <a:t>Who Should You Study With?</a:t>
            </a:r>
            <a:endParaRPr/>
          </a:p>
        </p:txBody>
      </p:sp>
      <p:sp>
        <p:nvSpPr>
          <p:cNvPr id="74" name="Google Shape;74;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90000"/>
              </a:lnSpc>
              <a:spcBef>
                <a:spcPts val="1000"/>
              </a:spcBef>
              <a:spcAft>
                <a:spcPts val="0"/>
              </a:spcAft>
              <a:buNone/>
            </a:pPr>
            <a:r>
              <a:rPr lang="en">
                <a:solidFill>
                  <a:srgbClr val="FFFFFF"/>
                </a:solidFill>
              </a:rPr>
              <a:t>*</a:t>
            </a:r>
            <a:r>
              <a:rPr lang="en">
                <a:solidFill>
                  <a:srgbClr val="FFFFFF"/>
                </a:solidFill>
              </a:rPr>
              <a:t>Should you study by yourself or with others?</a:t>
            </a:r>
            <a:endParaRPr>
              <a:solidFill>
                <a:srgbClr val="FFFFFF"/>
              </a:solidFill>
            </a:endParaRPr>
          </a:p>
          <a:p>
            <a:pPr indent="-342900" lvl="0" marL="457200" rtl="0" algn="l">
              <a:lnSpc>
                <a:spcPct val="90000"/>
              </a:lnSpc>
              <a:spcBef>
                <a:spcPts val="1000"/>
              </a:spcBef>
              <a:spcAft>
                <a:spcPts val="0"/>
              </a:spcAft>
              <a:buClr>
                <a:srgbClr val="FFFFFF"/>
              </a:buClr>
              <a:buSzPts val="1800"/>
              <a:buAutoNum type="arabicPeriod"/>
            </a:pPr>
            <a:r>
              <a:rPr lang="en">
                <a:solidFill>
                  <a:srgbClr val="FFFFFF"/>
                </a:solidFill>
              </a:rPr>
              <a:t>Those who get confused or doubt themselves when studying with others are better off studying alone.</a:t>
            </a:r>
            <a:endParaRPr>
              <a:solidFill>
                <a:srgbClr val="FFFFFF"/>
              </a:solidFill>
            </a:endParaRPr>
          </a:p>
          <a:p>
            <a:pPr indent="-342900" lvl="0" marL="457200" rtl="0" algn="l">
              <a:lnSpc>
                <a:spcPct val="90000"/>
              </a:lnSpc>
              <a:spcBef>
                <a:spcPts val="0"/>
              </a:spcBef>
              <a:spcAft>
                <a:spcPts val="0"/>
              </a:spcAft>
              <a:buClr>
                <a:srgbClr val="FFFFFF"/>
              </a:buClr>
              <a:buSzPts val="1800"/>
              <a:buAutoNum type="arabicPeriod"/>
            </a:pPr>
            <a:r>
              <a:rPr lang="en">
                <a:solidFill>
                  <a:srgbClr val="FFFFFF"/>
                </a:solidFill>
              </a:rPr>
              <a:t>Those whose learning styles indicate that they are social learners are better off studying in a group (or at least with one other person).</a:t>
            </a:r>
            <a:endParaRPr>
              <a:solidFill>
                <a:srgbClr val="FFFFFF"/>
              </a:solidFill>
            </a:endParaRPr>
          </a:p>
          <a:p>
            <a:pPr indent="0" lvl="0" marL="0" rtl="0" algn="l">
              <a:lnSpc>
                <a:spcPct val="90000"/>
              </a:lnSpc>
              <a:spcBef>
                <a:spcPts val="1000"/>
              </a:spcBef>
              <a:spcAft>
                <a:spcPts val="0"/>
              </a:spcAft>
              <a:buNone/>
            </a:pPr>
            <a:r>
              <a:t/>
            </a:r>
            <a:endParaRPr>
              <a:solidFill>
                <a:srgbClr val="FFFFFF"/>
              </a:solidFill>
            </a:endParaRPr>
          </a:p>
          <a:p>
            <a:pPr indent="0" lvl="0" marL="0" rtl="0" algn="l">
              <a:lnSpc>
                <a:spcPct val="90000"/>
              </a:lnSpc>
              <a:spcBef>
                <a:spcPts val="1000"/>
              </a:spcBef>
              <a:spcAft>
                <a:spcPts val="0"/>
              </a:spcAft>
              <a:buNone/>
            </a:pPr>
            <a:r>
              <a:rPr lang="en">
                <a:solidFill>
                  <a:srgbClr val="FFFFFF"/>
                </a:solidFill>
              </a:rPr>
              <a:t>Try this </a:t>
            </a:r>
            <a:r>
              <a:rPr lang="en" u="sng">
                <a:solidFill>
                  <a:schemeClr val="hlink"/>
                </a:solidFill>
                <a:hlinkClick r:id="rId3"/>
              </a:rPr>
              <a:t>self assessment</a:t>
            </a:r>
            <a:r>
              <a:rPr lang="en">
                <a:solidFill>
                  <a:srgbClr val="FFFFFF"/>
                </a:solidFill>
              </a:rPr>
              <a:t> to learn your learning style and get advice on how to study according to your learning style!</a:t>
            </a:r>
            <a:endParaRPr>
              <a:solidFill>
                <a:srgbClr val="FFFFFF"/>
              </a:solidFill>
            </a:endParaRPr>
          </a:p>
          <a:p>
            <a:pPr indent="0" lvl="0" marL="0" rtl="0" algn="l">
              <a:lnSpc>
                <a:spcPct val="100000"/>
              </a:lnSpc>
              <a:spcBef>
                <a:spcPts val="0"/>
              </a:spcBef>
              <a:spcAft>
                <a:spcPts val="0"/>
              </a:spcAft>
              <a:buNone/>
            </a:pPr>
            <a:r>
              <a:t/>
            </a:r>
            <a:endParaRPr>
              <a:solidFill>
                <a:srgbClr val="FFFFFF"/>
              </a:solidFill>
            </a:endParaRPr>
          </a:p>
          <a:p>
            <a:pPr indent="0" lvl="0" marL="0" rtl="0" algn="l">
              <a:spcBef>
                <a:spcPts val="0"/>
              </a:spcBef>
              <a:spcAft>
                <a:spcPts val="1600"/>
              </a:spcAft>
              <a:buNone/>
            </a:pPr>
            <a:r>
              <a:t/>
            </a:r>
            <a:endParaRPr>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 name="Shape 78"/>
        <p:cNvGrpSpPr/>
        <p:nvPr/>
      </p:nvGrpSpPr>
      <p:grpSpPr>
        <a:xfrm>
          <a:off x="0" y="0"/>
          <a:ext cx="0" cy="0"/>
          <a:chOff x="0" y="0"/>
          <a:chExt cx="0" cy="0"/>
        </a:xfrm>
      </p:grpSpPr>
      <p:sp>
        <p:nvSpPr>
          <p:cNvPr id="79" name="Google Shape;79;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Lobster"/>
                <a:ea typeface="Lobster"/>
                <a:cs typeface="Lobster"/>
                <a:sym typeface="Lobster"/>
              </a:rPr>
              <a:t>How Should You Study?</a:t>
            </a:r>
            <a:endParaRPr>
              <a:latin typeface="Lobster"/>
              <a:ea typeface="Lobster"/>
              <a:cs typeface="Lobster"/>
              <a:sym typeface="Lobster"/>
            </a:endParaRPr>
          </a:p>
          <a:p>
            <a:pPr indent="0" lvl="0" marL="0" rtl="0" algn="l">
              <a:spcBef>
                <a:spcPts val="0"/>
              </a:spcBef>
              <a:spcAft>
                <a:spcPts val="0"/>
              </a:spcAft>
              <a:buNone/>
            </a:pPr>
            <a:r>
              <a:t/>
            </a:r>
            <a:endParaRPr/>
          </a:p>
        </p:txBody>
      </p:sp>
      <p:sp>
        <p:nvSpPr>
          <p:cNvPr id="80" name="Google Shape;80;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FFFFFF"/>
              </a:buClr>
              <a:buSzPts val="1800"/>
              <a:buChar char="❖"/>
            </a:pPr>
            <a:r>
              <a:rPr lang="en">
                <a:solidFill>
                  <a:srgbClr val="FFFFFF"/>
                </a:solidFill>
              </a:rPr>
              <a:t>Use soft, non glare lighting</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Non distracting sights/sounds</a:t>
            </a:r>
            <a:endParaRPr>
              <a:solidFill>
                <a:srgbClr val="FFFFFF"/>
              </a:solidFill>
            </a:endParaRPr>
          </a:p>
          <a:p>
            <a:pPr indent="-342900" lvl="0" marL="457200" rtl="0" algn="l">
              <a:spcBef>
                <a:spcPts val="0"/>
              </a:spcBef>
              <a:spcAft>
                <a:spcPts val="0"/>
              </a:spcAft>
              <a:buClr>
                <a:srgbClr val="FFFFFF"/>
              </a:buClr>
              <a:buSzPts val="1800"/>
              <a:buChar char="❖"/>
            </a:pPr>
            <a:r>
              <a:rPr b="1" lang="en">
                <a:solidFill>
                  <a:srgbClr val="FFFFFF"/>
                </a:solidFill>
              </a:rPr>
              <a:t>Electronic Lockdown</a:t>
            </a:r>
            <a:endParaRPr b="1">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Clear working space</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Find accessible materials/resources</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Study Divided into Smaller Chunks </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Don’t procrastinate </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Create a study plan checklist to keep you on track</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Take Frequent, </a:t>
            </a:r>
            <a:r>
              <a:rPr b="1" lang="en">
                <a:solidFill>
                  <a:srgbClr val="FFFFFF"/>
                </a:solidFill>
              </a:rPr>
              <a:t>Short </a:t>
            </a:r>
            <a:r>
              <a:rPr lang="en">
                <a:solidFill>
                  <a:srgbClr val="FFFFFF"/>
                </a:solidFill>
              </a:rPr>
              <a:t>Breaks</a:t>
            </a:r>
            <a:endParaRPr>
              <a:solidFill>
                <a:srgbClr val="FFFFFF"/>
              </a:solidFill>
            </a:endParaRPr>
          </a:p>
          <a:p>
            <a:pPr indent="-342900" lvl="0" marL="457200" rtl="0" algn="l">
              <a:spcBef>
                <a:spcPts val="0"/>
              </a:spcBef>
              <a:spcAft>
                <a:spcPts val="0"/>
              </a:spcAft>
              <a:buClr>
                <a:srgbClr val="FFFFFF"/>
              </a:buClr>
              <a:buSzPts val="1800"/>
              <a:buChar char="❖"/>
            </a:pPr>
            <a:r>
              <a:rPr lang="en">
                <a:solidFill>
                  <a:srgbClr val="FFFFFF"/>
                </a:solidFill>
              </a:rPr>
              <a:t>Know the format of the test--Multiple Choice, Essay, Etc.</a:t>
            </a:r>
            <a:endParaRPr>
              <a:solidFill>
                <a:srgbClr val="FF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2219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Lobster"/>
                <a:ea typeface="Lobster"/>
                <a:cs typeface="Lobster"/>
                <a:sym typeface="Lobster"/>
              </a:rPr>
              <a:t>Preparing for a Test</a:t>
            </a:r>
            <a:endParaRPr>
              <a:latin typeface="Lobster"/>
              <a:ea typeface="Lobster"/>
              <a:cs typeface="Lobster"/>
              <a:sym typeface="Lobster"/>
            </a:endParaRPr>
          </a:p>
        </p:txBody>
      </p:sp>
      <p:sp>
        <p:nvSpPr>
          <p:cNvPr id="86" name="Google Shape;86;p18"/>
          <p:cNvSpPr txBox="1"/>
          <p:nvPr>
            <p:ph idx="1" type="body"/>
          </p:nvPr>
        </p:nvSpPr>
        <p:spPr>
          <a:xfrm>
            <a:off x="311700" y="863550"/>
            <a:ext cx="8520600" cy="34164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Clr>
                <a:srgbClr val="FFFFFF"/>
              </a:buClr>
              <a:buSzPts val="1600"/>
              <a:buAutoNum type="arabicPeriod"/>
            </a:pPr>
            <a:r>
              <a:rPr lang="en" sz="1600">
                <a:solidFill>
                  <a:srgbClr val="FFFFFF"/>
                </a:solidFill>
              </a:rPr>
              <a:t>Review the topics on the syllabus.</a:t>
            </a:r>
            <a:endParaRPr sz="1600">
              <a:solidFill>
                <a:srgbClr val="FFFFFF"/>
              </a:solidFill>
            </a:endParaRPr>
          </a:p>
          <a:p>
            <a:pPr indent="-330200" lvl="0" marL="457200" rtl="0" algn="l">
              <a:spcBef>
                <a:spcPts val="0"/>
              </a:spcBef>
              <a:spcAft>
                <a:spcPts val="0"/>
              </a:spcAft>
              <a:buClr>
                <a:srgbClr val="FFFFFF"/>
              </a:buClr>
              <a:buSzPts val="1600"/>
              <a:buAutoNum type="arabicPeriod"/>
            </a:pPr>
            <a:r>
              <a:rPr lang="en" sz="1600">
                <a:solidFill>
                  <a:srgbClr val="FFFFFF"/>
                </a:solidFill>
              </a:rPr>
              <a:t>Your instructor may mention topics that will be on the exam in class (or you can ask). Listen to clues from your instructor such as: “Write this down” “Let me summarize” “Let me say it again” “This is important” “Remember…”</a:t>
            </a:r>
            <a:endParaRPr sz="1600">
              <a:solidFill>
                <a:srgbClr val="FFFFFF"/>
              </a:solidFill>
            </a:endParaRPr>
          </a:p>
          <a:p>
            <a:pPr indent="-330200" lvl="0" marL="457200" rtl="0" algn="l">
              <a:spcBef>
                <a:spcPts val="0"/>
              </a:spcBef>
              <a:spcAft>
                <a:spcPts val="0"/>
              </a:spcAft>
              <a:buClr>
                <a:srgbClr val="FFFFFF"/>
              </a:buClr>
              <a:buSzPts val="1600"/>
              <a:buAutoNum type="arabicPeriod"/>
            </a:pPr>
            <a:r>
              <a:rPr lang="en" sz="1600">
                <a:solidFill>
                  <a:srgbClr val="FFFFFF"/>
                </a:solidFill>
              </a:rPr>
              <a:t>Are details like names and dates important to study or are the “big concepts” (e.g., the consequences of the Civil War on the United States) more important to know?</a:t>
            </a:r>
            <a:endParaRPr sz="1600">
              <a:solidFill>
                <a:srgbClr val="FFFFFF"/>
              </a:solidFill>
            </a:endParaRPr>
          </a:p>
          <a:p>
            <a:pPr indent="-330200" lvl="0" marL="457200" rtl="0" algn="l">
              <a:spcBef>
                <a:spcPts val="0"/>
              </a:spcBef>
              <a:spcAft>
                <a:spcPts val="0"/>
              </a:spcAft>
              <a:buClr>
                <a:srgbClr val="FFFFFF"/>
              </a:buClr>
              <a:buSzPts val="1600"/>
              <a:buAutoNum type="arabicPeriod"/>
            </a:pPr>
            <a:r>
              <a:rPr lang="en" sz="1600">
                <a:solidFill>
                  <a:srgbClr val="FFFFFF"/>
                </a:solidFill>
              </a:rPr>
              <a:t>Ask the instructor if you are “on the right track” with your study plan.  Ask whether you should focus more on the book or notes. (Don’t always get an answer to this question but it is always worth asking!).</a:t>
            </a:r>
            <a:endParaRPr sz="1600">
              <a:solidFill>
                <a:srgbClr val="FFFFFF"/>
              </a:solidFill>
            </a:endParaRPr>
          </a:p>
          <a:p>
            <a:pPr indent="-330200" lvl="0" marL="457200" rtl="0" algn="l">
              <a:lnSpc>
                <a:spcPct val="80000"/>
              </a:lnSpc>
              <a:spcBef>
                <a:spcPts val="0"/>
              </a:spcBef>
              <a:spcAft>
                <a:spcPts val="0"/>
              </a:spcAft>
              <a:buClr>
                <a:srgbClr val="FFFFFF"/>
              </a:buClr>
              <a:buSzPts val="1600"/>
              <a:buAutoNum type="arabicPeriod"/>
            </a:pPr>
            <a:r>
              <a:rPr lang="en" sz="1600">
                <a:solidFill>
                  <a:srgbClr val="FFFFFF"/>
                </a:solidFill>
              </a:rPr>
              <a:t>Some final exams are “cumulative”.  This means that they cover material from the beginning of the semester.  Therefore, it is important to keep all previous tests that are handed back to you to study from.  However, there are many classes where tests are reused, and so students do not get them back.  If tests are not returned to you, make an appointment with the instructor to review your tests.</a:t>
            </a:r>
            <a:endParaRPr sz="1600">
              <a:solidFill>
                <a:srgbClr val="FFFFFF"/>
              </a:solidFill>
            </a:endParaRPr>
          </a:p>
          <a:p>
            <a:pPr indent="0" lvl="0" marL="457200" rtl="0" algn="l">
              <a:spcBef>
                <a:spcPts val="0"/>
              </a:spcBef>
              <a:spcAft>
                <a:spcPts val="0"/>
              </a:spcAft>
              <a:buNone/>
            </a:pPr>
            <a:r>
              <a:t/>
            </a:r>
            <a:endParaRPr sz="1400">
              <a:solidFill>
                <a:srgbClr val="FFFFFF"/>
              </a:solidFill>
            </a:endParaRPr>
          </a:p>
          <a:p>
            <a:pPr indent="0" lvl="0" marL="0" rtl="0" algn="l">
              <a:spcBef>
                <a:spcPts val="1600"/>
              </a:spcBef>
              <a:spcAft>
                <a:spcPts val="1600"/>
              </a:spcAft>
              <a:buNone/>
            </a:pPr>
            <a:r>
              <a:t/>
            </a:r>
            <a:endParaRPr sz="12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19"/>
          <p:cNvSpPr txBox="1"/>
          <p:nvPr>
            <p:ph type="title"/>
          </p:nvPr>
        </p:nvSpPr>
        <p:spPr>
          <a:xfrm>
            <a:off x="311700" y="980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Lobster"/>
                <a:ea typeface="Lobster"/>
                <a:cs typeface="Lobster"/>
                <a:sym typeface="Lobster"/>
              </a:rPr>
              <a:t>Preparing for a Test</a:t>
            </a:r>
            <a:endParaRPr>
              <a:latin typeface="Lobster"/>
              <a:ea typeface="Lobster"/>
              <a:cs typeface="Lobster"/>
              <a:sym typeface="Lobster"/>
            </a:endParaRPr>
          </a:p>
        </p:txBody>
      </p:sp>
      <p:sp>
        <p:nvSpPr>
          <p:cNvPr id="92" name="Google Shape;92;p19"/>
          <p:cNvSpPr txBox="1"/>
          <p:nvPr>
            <p:ph idx="1" type="body"/>
          </p:nvPr>
        </p:nvSpPr>
        <p:spPr>
          <a:xfrm>
            <a:off x="311700" y="863550"/>
            <a:ext cx="8520600" cy="34164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Clr>
                <a:srgbClr val="FFFFFF"/>
              </a:buClr>
              <a:buSzPts val="1500"/>
              <a:buAutoNum type="arabicPeriod"/>
            </a:pPr>
            <a:r>
              <a:rPr lang="en" sz="1500">
                <a:solidFill>
                  <a:srgbClr val="FFFFFF"/>
                </a:solidFill>
              </a:rPr>
              <a:t> </a:t>
            </a:r>
            <a:r>
              <a:rPr lang="en" sz="1500">
                <a:solidFill>
                  <a:srgbClr val="FFFFFF"/>
                </a:solidFill>
              </a:rPr>
              <a:t>If using a textbook, implement active reading strategies such as: </a:t>
            </a:r>
            <a:endParaRPr sz="1500">
              <a:solidFill>
                <a:srgbClr val="FFFFFF"/>
              </a:solidFill>
            </a:endParaRPr>
          </a:p>
          <a:p>
            <a:pPr indent="-323850" lvl="1" marL="914400" rtl="0" algn="l">
              <a:spcBef>
                <a:spcPts val="0"/>
              </a:spcBef>
              <a:spcAft>
                <a:spcPts val="0"/>
              </a:spcAft>
              <a:buClr>
                <a:srgbClr val="FFFFFF"/>
              </a:buClr>
              <a:buSzPts val="1500"/>
              <a:buAutoNum type="alphaLcPeriod"/>
            </a:pPr>
            <a:r>
              <a:rPr lang="en" sz="1500">
                <a:solidFill>
                  <a:srgbClr val="FFFFFF"/>
                </a:solidFill>
              </a:rPr>
              <a:t>Review the chapter and section headings and convert them to a question.  For example, the header, “Causes of World War I” might be changed to “What are the causes of WWI?”</a:t>
            </a:r>
            <a:endParaRPr sz="1500">
              <a:solidFill>
                <a:srgbClr val="FFFFFF"/>
              </a:solidFill>
            </a:endParaRPr>
          </a:p>
          <a:p>
            <a:pPr indent="-323850" lvl="1" marL="914400" rtl="0" algn="l">
              <a:spcBef>
                <a:spcPts val="0"/>
              </a:spcBef>
              <a:spcAft>
                <a:spcPts val="0"/>
              </a:spcAft>
              <a:buClr>
                <a:srgbClr val="FFFFFF"/>
              </a:buClr>
              <a:buSzPts val="1500"/>
              <a:buAutoNum type="alphaLcPeriod"/>
            </a:pPr>
            <a:r>
              <a:rPr lang="en" sz="1500">
                <a:solidFill>
                  <a:srgbClr val="FFFFFF"/>
                </a:solidFill>
              </a:rPr>
              <a:t>Review the words, phrases, and sentences that appear in bold type.</a:t>
            </a:r>
            <a:endParaRPr sz="1500">
              <a:solidFill>
                <a:srgbClr val="FFFFFF"/>
              </a:solidFill>
            </a:endParaRPr>
          </a:p>
          <a:p>
            <a:pPr indent="-323850" lvl="1" marL="914400" rtl="0" algn="l">
              <a:spcBef>
                <a:spcPts val="0"/>
              </a:spcBef>
              <a:spcAft>
                <a:spcPts val="0"/>
              </a:spcAft>
              <a:buClr>
                <a:srgbClr val="FFFFFF"/>
              </a:buClr>
              <a:buSzPts val="1500"/>
              <a:buAutoNum type="alphaLcPeriod"/>
            </a:pPr>
            <a:r>
              <a:rPr lang="en" sz="1500">
                <a:solidFill>
                  <a:srgbClr val="FFFFFF"/>
                </a:solidFill>
              </a:rPr>
              <a:t>Study the pictures, tables and sidebars for information. </a:t>
            </a:r>
            <a:endParaRPr sz="1500">
              <a:solidFill>
                <a:srgbClr val="FFFFFF"/>
              </a:solidFill>
            </a:endParaRPr>
          </a:p>
          <a:p>
            <a:pPr indent="-323850" lvl="1" marL="914400" rtl="0" algn="l">
              <a:spcBef>
                <a:spcPts val="0"/>
              </a:spcBef>
              <a:spcAft>
                <a:spcPts val="0"/>
              </a:spcAft>
              <a:buClr>
                <a:srgbClr val="FFFFFF"/>
              </a:buClr>
              <a:buSzPts val="1500"/>
              <a:buAutoNum type="alphaLcPeriod"/>
            </a:pPr>
            <a:r>
              <a:rPr lang="en" sz="1500">
                <a:solidFill>
                  <a:srgbClr val="FFFFFF"/>
                </a:solidFill>
              </a:rPr>
              <a:t>Review and answer questions at the end of the chapter. </a:t>
            </a:r>
            <a:endParaRPr sz="1500">
              <a:solidFill>
                <a:srgbClr val="FFFFFF"/>
              </a:solidFill>
            </a:endParaRPr>
          </a:p>
          <a:p>
            <a:pPr indent="-323850" lvl="1" marL="914400" rtl="0" algn="l">
              <a:spcBef>
                <a:spcPts val="0"/>
              </a:spcBef>
              <a:spcAft>
                <a:spcPts val="0"/>
              </a:spcAft>
              <a:buClr>
                <a:srgbClr val="FFFFFF"/>
              </a:buClr>
              <a:buSzPts val="1500"/>
              <a:buAutoNum type="alphaLcPeriod"/>
            </a:pPr>
            <a:r>
              <a:rPr lang="en" sz="1500">
                <a:solidFill>
                  <a:srgbClr val="FFFFFF"/>
                </a:solidFill>
              </a:rPr>
              <a:t>Use colored highlighters or Post-it notes to flag important information. </a:t>
            </a:r>
            <a:endParaRPr sz="1500">
              <a:solidFill>
                <a:srgbClr val="FFFFFF"/>
              </a:solidFill>
            </a:endParaRPr>
          </a:p>
          <a:p>
            <a:pPr indent="-323850" lvl="0" marL="457200" rtl="0" algn="l">
              <a:spcBef>
                <a:spcPts val="0"/>
              </a:spcBef>
              <a:spcAft>
                <a:spcPts val="0"/>
              </a:spcAft>
              <a:buClr>
                <a:srgbClr val="FFFFFF"/>
              </a:buClr>
              <a:buSzPts val="1500"/>
              <a:buAutoNum type="arabicPeriod"/>
            </a:pPr>
            <a:r>
              <a:rPr lang="en" sz="1500">
                <a:solidFill>
                  <a:srgbClr val="FFFFFF"/>
                </a:solidFill>
              </a:rPr>
              <a:t>Draw cartoons or pictures</a:t>
            </a:r>
            <a:endParaRPr sz="1500">
              <a:solidFill>
                <a:srgbClr val="FFFFFF"/>
              </a:solidFill>
            </a:endParaRPr>
          </a:p>
          <a:p>
            <a:pPr indent="-323850" lvl="0" marL="457200" rtl="0" algn="l">
              <a:spcBef>
                <a:spcPts val="0"/>
              </a:spcBef>
              <a:spcAft>
                <a:spcPts val="0"/>
              </a:spcAft>
              <a:buClr>
                <a:srgbClr val="FFFFFF"/>
              </a:buClr>
              <a:buSzPts val="1500"/>
              <a:buAutoNum type="arabicPeriod"/>
            </a:pPr>
            <a:r>
              <a:rPr lang="en" sz="1500">
                <a:solidFill>
                  <a:srgbClr val="FFFFFF"/>
                </a:solidFill>
              </a:rPr>
              <a:t>Create crazy phrases for remembering things in order? </a:t>
            </a:r>
            <a:r>
              <a:rPr b="1" lang="en" sz="1500">
                <a:solidFill>
                  <a:srgbClr val="FFFFFF"/>
                </a:solidFill>
              </a:rPr>
              <a:t>M</a:t>
            </a:r>
            <a:r>
              <a:rPr lang="en" sz="1500">
                <a:solidFill>
                  <a:srgbClr val="FFFFFF"/>
                </a:solidFill>
              </a:rPr>
              <a:t>y</a:t>
            </a:r>
            <a:r>
              <a:rPr b="1" lang="en" sz="1500">
                <a:solidFill>
                  <a:srgbClr val="FFFFFF"/>
                </a:solidFill>
              </a:rPr>
              <a:t> V</a:t>
            </a:r>
            <a:r>
              <a:rPr lang="en" sz="1500">
                <a:solidFill>
                  <a:srgbClr val="FFFFFF"/>
                </a:solidFill>
              </a:rPr>
              <a:t>ery</a:t>
            </a:r>
            <a:r>
              <a:rPr b="1" lang="en" sz="1500">
                <a:solidFill>
                  <a:srgbClr val="FFFFFF"/>
                </a:solidFill>
              </a:rPr>
              <a:t> E</a:t>
            </a:r>
            <a:r>
              <a:rPr lang="en" sz="1500">
                <a:solidFill>
                  <a:srgbClr val="FFFFFF"/>
                </a:solidFill>
              </a:rPr>
              <a:t>ager</a:t>
            </a:r>
            <a:r>
              <a:rPr b="1" lang="en" sz="1500">
                <a:solidFill>
                  <a:srgbClr val="FFFFFF"/>
                </a:solidFill>
              </a:rPr>
              <a:t> M</a:t>
            </a:r>
            <a:r>
              <a:rPr lang="en" sz="1500">
                <a:solidFill>
                  <a:srgbClr val="FFFFFF"/>
                </a:solidFill>
              </a:rPr>
              <a:t>other</a:t>
            </a:r>
            <a:r>
              <a:rPr b="1" lang="en" sz="1500">
                <a:solidFill>
                  <a:srgbClr val="FFFFFF"/>
                </a:solidFill>
              </a:rPr>
              <a:t> J</a:t>
            </a:r>
            <a:r>
              <a:rPr lang="en" sz="1500">
                <a:solidFill>
                  <a:srgbClr val="FFFFFF"/>
                </a:solidFill>
              </a:rPr>
              <a:t>ust</a:t>
            </a:r>
            <a:r>
              <a:rPr b="1" lang="en" sz="1500">
                <a:solidFill>
                  <a:srgbClr val="FFFFFF"/>
                </a:solidFill>
              </a:rPr>
              <a:t>  S</a:t>
            </a:r>
            <a:r>
              <a:rPr lang="en" sz="1500">
                <a:solidFill>
                  <a:srgbClr val="FFFFFF"/>
                </a:solidFill>
              </a:rPr>
              <a:t>erved</a:t>
            </a:r>
            <a:r>
              <a:rPr b="1" lang="en" sz="1500">
                <a:solidFill>
                  <a:srgbClr val="FFFFFF"/>
                </a:solidFill>
              </a:rPr>
              <a:t> U</a:t>
            </a:r>
            <a:r>
              <a:rPr lang="en" sz="1500">
                <a:solidFill>
                  <a:srgbClr val="FFFFFF"/>
                </a:solidFill>
              </a:rPr>
              <a:t>s</a:t>
            </a:r>
            <a:r>
              <a:rPr b="1" lang="en" sz="1500">
                <a:solidFill>
                  <a:srgbClr val="FFFFFF"/>
                </a:solidFill>
              </a:rPr>
              <a:t> N</a:t>
            </a:r>
            <a:r>
              <a:rPr lang="en" sz="1500">
                <a:solidFill>
                  <a:srgbClr val="FFFFFF"/>
                </a:solidFill>
              </a:rPr>
              <a:t>ine </a:t>
            </a:r>
            <a:r>
              <a:rPr b="1" lang="en" sz="1500">
                <a:solidFill>
                  <a:srgbClr val="FFFFFF"/>
                </a:solidFill>
              </a:rPr>
              <a:t>P</a:t>
            </a:r>
            <a:r>
              <a:rPr lang="en" sz="1500">
                <a:solidFill>
                  <a:srgbClr val="FFFFFF"/>
                </a:solidFill>
              </a:rPr>
              <a:t>izzas</a:t>
            </a:r>
            <a:r>
              <a:rPr b="1" lang="en" sz="1500">
                <a:solidFill>
                  <a:srgbClr val="FFFFFF"/>
                </a:solidFill>
              </a:rPr>
              <a:t>  (</a:t>
            </a:r>
            <a:r>
              <a:rPr lang="en" sz="1500">
                <a:solidFill>
                  <a:srgbClr val="FFFFFF"/>
                </a:solidFill>
              </a:rPr>
              <a:t>Mercury, Venus, Earth, Mars, Jupiter, Saturn, Uranus, Neptune, Pluto)</a:t>
            </a:r>
            <a:r>
              <a:rPr b="1" lang="en" sz="1500">
                <a:solidFill>
                  <a:srgbClr val="FFFFFF"/>
                </a:solidFill>
              </a:rPr>
              <a:t> </a:t>
            </a:r>
            <a:endParaRPr b="1" sz="1500">
              <a:solidFill>
                <a:srgbClr val="FFFFFF"/>
              </a:solidFill>
            </a:endParaRPr>
          </a:p>
          <a:p>
            <a:pPr indent="-323850" lvl="0" marL="457200" rtl="0" algn="l">
              <a:lnSpc>
                <a:spcPct val="160000"/>
              </a:lnSpc>
              <a:spcBef>
                <a:spcPts val="0"/>
              </a:spcBef>
              <a:spcAft>
                <a:spcPts val="0"/>
              </a:spcAft>
              <a:buClr>
                <a:srgbClr val="FFFFFF"/>
              </a:buClr>
              <a:buSzPts val="1500"/>
              <a:buAutoNum type="arabicPeriod"/>
            </a:pPr>
            <a:r>
              <a:rPr lang="en" sz="1500">
                <a:solidFill>
                  <a:srgbClr val="FFFFFF"/>
                </a:solidFill>
              </a:rPr>
              <a:t>Create Acronyms: </a:t>
            </a:r>
            <a:r>
              <a:rPr b="1" lang="en" sz="1500">
                <a:solidFill>
                  <a:srgbClr val="FFFFFF"/>
                </a:solidFill>
              </a:rPr>
              <a:t>ROY G BIV  (</a:t>
            </a:r>
            <a:r>
              <a:rPr lang="en" sz="1500">
                <a:solidFill>
                  <a:srgbClr val="FFFFFF"/>
                </a:solidFill>
              </a:rPr>
              <a:t>Red Orange Yellow Green Blue Indigo Violet)</a:t>
            </a:r>
            <a:endParaRPr sz="1500">
              <a:solidFill>
                <a:srgbClr val="FFFFFF"/>
              </a:solidFill>
            </a:endParaRPr>
          </a:p>
          <a:p>
            <a:pPr indent="-323850" lvl="0" marL="457200" rtl="0" algn="l">
              <a:lnSpc>
                <a:spcPct val="160000"/>
              </a:lnSpc>
              <a:spcBef>
                <a:spcPts val="0"/>
              </a:spcBef>
              <a:spcAft>
                <a:spcPts val="0"/>
              </a:spcAft>
              <a:buClr>
                <a:srgbClr val="FFFFFF"/>
              </a:buClr>
              <a:buSzPts val="1500"/>
              <a:buAutoNum type="arabicPeriod"/>
            </a:pPr>
            <a:r>
              <a:rPr lang="en" sz="1500">
                <a:solidFill>
                  <a:srgbClr val="FFFFFF"/>
                </a:solidFill>
              </a:rPr>
              <a:t>Use word associations: If something is distinct it may have a distinct or “stink” smell.  </a:t>
            </a:r>
            <a:r>
              <a:rPr b="1" lang="en" sz="1500">
                <a:solidFill>
                  <a:srgbClr val="FFFFFF"/>
                </a:solidFill>
              </a:rPr>
              <a:t>Stink is Distinct</a:t>
            </a:r>
            <a:endParaRPr b="1" sz="1500">
              <a:solidFill>
                <a:srgbClr val="FFFFFF"/>
              </a:solidFill>
            </a:endParaRPr>
          </a:p>
          <a:p>
            <a:pPr indent="0" lvl="0" marL="0" rtl="0" algn="l">
              <a:spcBef>
                <a:spcPts val="0"/>
              </a:spcBef>
              <a:spcAft>
                <a:spcPts val="1600"/>
              </a:spcAft>
              <a:buNone/>
            </a:pPr>
            <a:r>
              <a:t/>
            </a:r>
            <a:endParaRPr sz="12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Lobster"/>
                <a:ea typeface="Lobster"/>
                <a:cs typeface="Lobster"/>
                <a:sym typeface="Lobster"/>
              </a:rPr>
              <a:t>How to Study for a Multiple Choice Test</a:t>
            </a:r>
            <a:endParaRPr/>
          </a:p>
        </p:txBody>
      </p:sp>
      <p:sp>
        <p:nvSpPr>
          <p:cNvPr id="98" name="Google Shape;98;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600">
                <a:solidFill>
                  <a:srgbClr val="FFFFFF"/>
                </a:solidFill>
              </a:rPr>
              <a:t>-Note Card Strategy</a:t>
            </a:r>
            <a:endParaRPr sz="1600">
              <a:solidFill>
                <a:srgbClr val="FFFFFF"/>
              </a:solidFill>
            </a:endParaRPr>
          </a:p>
          <a:p>
            <a:pPr indent="-330200" lvl="0" marL="457200" rtl="0" algn="l">
              <a:lnSpc>
                <a:spcPct val="100000"/>
              </a:lnSpc>
              <a:spcBef>
                <a:spcPts val="0"/>
              </a:spcBef>
              <a:spcAft>
                <a:spcPts val="0"/>
              </a:spcAft>
              <a:buClr>
                <a:srgbClr val="FFFFFF"/>
              </a:buClr>
              <a:buSzPts val="1600"/>
              <a:buChar char="●"/>
            </a:pPr>
            <a:r>
              <a:rPr lang="en" sz="1600">
                <a:solidFill>
                  <a:srgbClr val="FFFFFF"/>
                </a:solidFill>
              </a:rPr>
              <a:t>Summarize and put information on note cards (works best for definitions of new vocabulary or concepts and lists of processes)</a:t>
            </a:r>
            <a:endParaRPr sz="1600">
              <a:solidFill>
                <a:srgbClr val="FFFFFF"/>
              </a:solidFill>
            </a:endParaRPr>
          </a:p>
          <a:p>
            <a:pPr indent="-330200" lvl="0" marL="457200" rtl="0" algn="l">
              <a:lnSpc>
                <a:spcPct val="100000"/>
              </a:lnSpc>
              <a:spcBef>
                <a:spcPts val="0"/>
              </a:spcBef>
              <a:spcAft>
                <a:spcPts val="0"/>
              </a:spcAft>
              <a:buClr>
                <a:srgbClr val="FFFFFF"/>
              </a:buClr>
              <a:buSzPts val="1600"/>
              <a:buChar char="●"/>
            </a:pPr>
            <a:r>
              <a:rPr lang="en" sz="1600">
                <a:solidFill>
                  <a:srgbClr val="FFFFFF"/>
                </a:solidFill>
              </a:rPr>
              <a:t>Group note cards by topic or some other similarity to make it easier to study from them.</a:t>
            </a:r>
            <a:endParaRPr sz="1600">
              <a:solidFill>
                <a:srgbClr val="FFFFFF"/>
              </a:solidFill>
            </a:endParaRPr>
          </a:p>
          <a:p>
            <a:pPr indent="-330200" lvl="0" marL="457200" rtl="0" algn="l">
              <a:lnSpc>
                <a:spcPct val="100000"/>
              </a:lnSpc>
              <a:spcBef>
                <a:spcPts val="0"/>
              </a:spcBef>
              <a:spcAft>
                <a:spcPts val="0"/>
              </a:spcAft>
              <a:buClr>
                <a:srgbClr val="FFFFFF"/>
              </a:buClr>
              <a:buSzPts val="1600"/>
              <a:buChar char="●"/>
            </a:pPr>
            <a:r>
              <a:rPr lang="en" sz="1600">
                <a:solidFill>
                  <a:srgbClr val="FFFFFF"/>
                </a:solidFill>
              </a:rPr>
              <a:t>Don’t just study individual cards or facts; make associations/connections between them.</a:t>
            </a:r>
            <a:endParaRPr sz="1600">
              <a:solidFill>
                <a:srgbClr val="FFFFFF"/>
              </a:solidFill>
            </a:endParaRPr>
          </a:p>
          <a:p>
            <a:pPr indent="-330200" lvl="0" marL="457200" rtl="0" algn="l">
              <a:lnSpc>
                <a:spcPct val="100000"/>
              </a:lnSpc>
              <a:spcBef>
                <a:spcPts val="0"/>
              </a:spcBef>
              <a:spcAft>
                <a:spcPts val="0"/>
              </a:spcAft>
              <a:buClr>
                <a:srgbClr val="FFFFFF"/>
              </a:buClr>
              <a:buSzPts val="1600"/>
              <a:buChar char="●"/>
            </a:pPr>
            <a:r>
              <a:rPr lang="en" sz="1600">
                <a:solidFill>
                  <a:srgbClr val="FFFFFF"/>
                </a:solidFill>
              </a:rPr>
              <a:t>If you prefer to use an online version of notecards try check out </a:t>
            </a:r>
            <a:r>
              <a:rPr lang="en" sz="1600" u="sng">
                <a:solidFill>
                  <a:schemeClr val="hlink"/>
                </a:solidFill>
                <a:hlinkClick r:id="rId3"/>
              </a:rPr>
              <a:t>Quizlet</a:t>
            </a:r>
            <a:r>
              <a:rPr lang="en" sz="1600">
                <a:solidFill>
                  <a:srgbClr val="FFFFFF"/>
                </a:solidFill>
              </a:rPr>
              <a:t>. </a:t>
            </a:r>
            <a:endParaRPr sz="1600">
              <a:solidFill>
                <a:srgbClr val="FFFFFF"/>
              </a:solidFill>
            </a:endParaRPr>
          </a:p>
          <a:p>
            <a:pPr indent="0" lvl="0" marL="0" rtl="0" algn="l">
              <a:lnSpc>
                <a:spcPct val="100000"/>
              </a:lnSpc>
              <a:spcBef>
                <a:spcPts val="0"/>
              </a:spcBef>
              <a:spcAft>
                <a:spcPts val="0"/>
              </a:spcAft>
              <a:buNone/>
            </a:pPr>
            <a:r>
              <a:t/>
            </a:r>
            <a:endParaRPr sz="1600">
              <a:solidFill>
                <a:srgbClr val="FFFFFF"/>
              </a:solidFill>
            </a:endParaRPr>
          </a:p>
          <a:p>
            <a:pPr indent="0" lvl="0" marL="0" rtl="0" algn="l">
              <a:lnSpc>
                <a:spcPct val="100000"/>
              </a:lnSpc>
              <a:spcBef>
                <a:spcPts val="0"/>
              </a:spcBef>
              <a:spcAft>
                <a:spcPts val="0"/>
              </a:spcAft>
              <a:buNone/>
            </a:pPr>
            <a:r>
              <a:rPr lang="en" sz="1600">
                <a:solidFill>
                  <a:srgbClr val="FFFFFF"/>
                </a:solidFill>
              </a:rPr>
              <a:t>-Elimination Strategy</a:t>
            </a:r>
            <a:endParaRPr sz="1600">
              <a:solidFill>
                <a:srgbClr val="FFFFFF"/>
              </a:solidFill>
            </a:endParaRPr>
          </a:p>
          <a:p>
            <a:pPr indent="-330200" lvl="0" marL="457200" rtl="0" algn="l">
              <a:lnSpc>
                <a:spcPct val="100000"/>
              </a:lnSpc>
              <a:spcBef>
                <a:spcPts val="0"/>
              </a:spcBef>
              <a:spcAft>
                <a:spcPts val="0"/>
              </a:spcAft>
              <a:buClr>
                <a:srgbClr val="FFFFFF"/>
              </a:buClr>
              <a:buSzPts val="1600"/>
              <a:buChar char="●"/>
            </a:pPr>
            <a:r>
              <a:rPr lang="en" sz="1600">
                <a:solidFill>
                  <a:srgbClr val="FFFFFF"/>
                </a:solidFill>
              </a:rPr>
              <a:t>Read each question carefully.</a:t>
            </a:r>
            <a:endParaRPr sz="1600">
              <a:solidFill>
                <a:srgbClr val="FFFFFF"/>
              </a:solidFill>
            </a:endParaRPr>
          </a:p>
          <a:p>
            <a:pPr indent="-330200" lvl="0" marL="457200" rtl="0" algn="l">
              <a:lnSpc>
                <a:spcPct val="100000"/>
              </a:lnSpc>
              <a:spcBef>
                <a:spcPts val="0"/>
              </a:spcBef>
              <a:spcAft>
                <a:spcPts val="0"/>
              </a:spcAft>
              <a:buClr>
                <a:srgbClr val="FFFFFF"/>
              </a:buClr>
              <a:buSzPts val="1600"/>
              <a:buChar char="●"/>
            </a:pPr>
            <a:r>
              <a:rPr lang="en" sz="1600">
                <a:solidFill>
                  <a:srgbClr val="FFFFFF"/>
                </a:solidFill>
              </a:rPr>
              <a:t>Cover up the possible responses with a piece of paper or your hand and attempt to recall the correct answer.</a:t>
            </a:r>
            <a:endParaRPr sz="1600">
              <a:solidFill>
                <a:srgbClr val="FFFFFF"/>
              </a:solidFill>
            </a:endParaRPr>
          </a:p>
          <a:p>
            <a:pPr indent="-330200" lvl="0" marL="457200" rtl="0" algn="l">
              <a:lnSpc>
                <a:spcPct val="100000"/>
              </a:lnSpc>
              <a:spcBef>
                <a:spcPts val="0"/>
              </a:spcBef>
              <a:spcAft>
                <a:spcPts val="0"/>
              </a:spcAft>
              <a:buClr>
                <a:srgbClr val="FFFFFF"/>
              </a:buClr>
              <a:buSzPts val="1600"/>
              <a:buChar char="●"/>
            </a:pPr>
            <a:r>
              <a:rPr lang="en" sz="1600">
                <a:solidFill>
                  <a:srgbClr val="FFFFFF"/>
                </a:solidFill>
              </a:rPr>
              <a:t>Unveil the choices and if the response that you thought is there as an option, circle it and then check to see if any of the other responses make more sense.</a:t>
            </a:r>
            <a:endParaRPr sz="1600">
              <a:solidFill>
                <a:srgbClr val="FFFFFF"/>
              </a:solidFill>
            </a:endParaRPr>
          </a:p>
          <a:p>
            <a:pPr indent="0" lvl="0" marL="0" rtl="0" algn="l">
              <a:lnSpc>
                <a:spcPct val="100000"/>
              </a:lnSpc>
              <a:spcBef>
                <a:spcPts val="0"/>
              </a:spcBef>
              <a:spcAft>
                <a:spcPts val="0"/>
              </a:spcAft>
              <a:buNone/>
            </a:pPr>
            <a:r>
              <a:t/>
            </a:r>
            <a:endParaRPr sz="1400">
              <a:solidFill>
                <a:srgbClr val="FFFF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Lobster"/>
                <a:ea typeface="Lobster"/>
                <a:cs typeface="Lobster"/>
                <a:sym typeface="Lobster"/>
              </a:rPr>
              <a:t>How to Study for a Multiple Choice Test</a:t>
            </a:r>
            <a:endParaRPr/>
          </a:p>
        </p:txBody>
      </p:sp>
      <p:sp>
        <p:nvSpPr>
          <p:cNvPr id="104" name="Google Shape;104;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a:solidFill>
                  <a:srgbClr val="FFFFFF"/>
                </a:solidFill>
              </a:rPr>
              <a:t>Crazy Phrase Memory Strategy</a:t>
            </a:r>
            <a:endParaRPr b="1">
              <a:solidFill>
                <a:srgbClr val="FFFFFF"/>
              </a:solidFill>
            </a:endParaRPr>
          </a:p>
          <a:p>
            <a:pPr indent="-342900" lvl="0" marL="457200" rtl="0" algn="l">
              <a:lnSpc>
                <a:spcPct val="100000"/>
              </a:lnSpc>
              <a:spcBef>
                <a:spcPts val="0"/>
              </a:spcBef>
              <a:spcAft>
                <a:spcPts val="0"/>
              </a:spcAft>
              <a:buClr>
                <a:srgbClr val="FFFFFF"/>
              </a:buClr>
              <a:buSzPts val="1800"/>
              <a:buChar char="●"/>
            </a:pPr>
            <a:r>
              <a:rPr b="1" lang="en">
                <a:solidFill>
                  <a:srgbClr val="FFFFFF"/>
                </a:solidFill>
              </a:rPr>
              <a:t>Slash the Trash</a:t>
            </a:r>
            <a:r>
              <a:rPr lang="en">
                <a:solidFill>
                  <a:srgbClr val="FFFFFF"/>
                </a:solidFill>
              </a:rPr>
              <a:t>: Read ALL of the choices. Get rid of any choices you know for sure are wrong. Put a question mark beside the ones you want to consider. Choose the BEST answer from what is left.</a:t>
            </a:r>
            <a:endParaRPr>
              <a:solidFill>
                <a:srgbClr val="FFFFFF"/>
              </a:solidFill>
            </a:endParaRPr>
          </a:p>
          <a:p>
            <a:pPr indent="-342900" lvl="0" marL="457200" rtl="0" algn="l">
              <a:lnSpc>
                <a:spcPct val="100000"/>
              </a:lnSpc>
              <a:spcBef>
                <a:spcPts val="0"/>
              </a:spcBef>
              <a:spcAft>
                <a:spcPts val="0"/>
              </a:spcAft>
              <a:buClr>
                <a:srgbClr val="FFFFFF"/>
              </a:buClr>
              <a:buSzPts val="1800"/>
              <a:buChar char="●"/>
            </a:pPr>
            <a:r>
              <a:rPr b="1" lang="en">
                <a:solidFill>
                  <a:srgbClr val="FFFFFF"/>
                </a:solidFill>
              </a:rPr>
              <a:t>“Jail” the Details</a:t>
            </a:r>
            <a:r>
              <a:rPr lang="en">
                <a:solidFill>
                  <a:srgbClr val="FFFFFF"/>
                </a:solidFill>
              </a:rPr>
              <a:t>:Highlight, underline, or circle the details or key words in the questions.</a:t>
            </a:r>
            <a:endParaRPr>
              <a:solidFill>
                <a:srgbClr val="FFFFFF"/>
              </a:solidFill>
            </a:endParaRPr>
          </a:p>
          <a:p>
            <a:pPr indent="-342900" lvl="0" marL="457200" rtl="0" algn="l">
              <a:lnSpc>
                <a:spcPct val="100000"/>
              </a:lnSpc>
              <a:spcBef>
                <a:spcPts val="0"/>
              </a:spcBef>
              <a:spcAft>
                <a:spcPts val="0"/>
              </a:spcAft>
              <a:buClr>
                <a:srgbClr val="FFFFFF"/>
              </a:buClr>
              <a:buSzPts val="1800"/>
              <a:buChar char="●"/>
            </a:pPr>
            <a:r>
              <a:rPr b="1" lang="en">
                <a:solidFill>
                  <a:srgbClr val="FFFFFF"/>
                </a:solidFill>
              </a:rPr>
              <a:t>Be Slick and Predict</a:t>
            </a:r>
            <a:r>
              <a:rPr lang="en">
                <a:solidFill>
                  <a:srgbClr val="FFFFFF"/>
                </a:solidFill>
              </a:rPr>
              <a:t>:Predict what the answer is BEFORE you read the choices. Select the choice that is closest to your answer.</a:t>
            </a:r>
            <a:endParaRPr>
              <a:solidFill>
                <a:srgbClr val="FFFFFF"/>
              </a:solidFill>
            </a:endParaRPr>
          </a:p>
          <a:p>
            <a:pPr indent="-342900" lvl="0" marL="457200" rtl="0" algn="l">
              <a:lnSpc>
                <a:spcPct val="100000"/>
              </a:lnSpc>
              <a:spcBef>
                <a:spcPts val="0"/>
              </a:spcBef>
              <a:spcAft>
                <a:spcPts val="0"/>
              </a:spcAft>
              <a:buClr>
                <a:srgbClr val="FFFFFF"/>
              </a:buClr>
              <a:buSzPts val="1800"/>
              <a:buChar char="●"/>
            </a:pPr>
            <a:r>
              <a:rPr b="1" lang="en">
                <a:solidFill>
                  <a:srgbClr val="FFFFFF"/>
                </a:solidFill>
              </a:rPr>
              <a:t>Plug It In</a:t>
            </a:r>
            <a:r>
              <a:rPr lang="en">
                <a:solidFill>
                  <a:srgbClr val="FFFFFF"/>
                </a:solidFill>
              </a:rPr>
              <a:t>:Read the answer choices, and plug each choice in to see if it fits. Ask yourself, “Does this make sense?”</a:t>
            </a:r>
            <a:endParaRPr>
              <a:solidFill>
                <a:srgbClr val="FFFFFF"/>
              </a:solidFill>
            </a:endParaRPr>
          </a:p>
          <a:p>
            <a:pPr indent="-342900" lvl="0" marL="457200" rtl="0" algn="l">
              <a:lnSpc>
                <a:spcPct val="100000"/>
              </a:lnSpc>
              <a:spcBef>
                <a:spcPts val="0"/>
              </a:spcBef>
              <a:spcAft>
                <a:spcPts val="0"/>
              </a:spcAft>
              <a:buClr>
                <a:srgbClr val="FFFFFF"/>
              </a:buClr>
              <a:buSzPts val="1800"/>
              <a:buChar char="●"/>
            </a:pPr>
            <a:r>
              <a:rPr b="1" lang="en">
                <a:solidFill>
                  <a:srgbClr val="FFFFFF"/>
                </a:solidFill>
              </a:rPr>
              <a:t>Tick Tock…Mind the Clock</a:t>
            </a:r>
            <a:r>
              <a:rPr lang="en">
                <a:solidFill>
                  <a:srgbClr val="FFFFFF"/>
                </a:solidFill>
              </a:rPr>
              <a:t>: Don’t stay stuck on one question. Take your best “thinking guess” and move on. Make a note of the question so that you can go back to it if you have time.</a:t>
            </a:r>
            <a:endParaRPr>
              <a:solidFill>
                <a:srgbClr val="FFFFFF"/>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